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78" d="100"/>
          <a:sy n="78" d="100"/>
        </p:scale>
        <p:origin x="86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image" Target="../media/image16.t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image" Target="../media/image18.t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image" Target="../media/image20.t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image" Target="../media/image22.t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tif"/><Relationship Id="rId2" Type="http://schemas.openxmlformats.org/officeDocument/2006/relationships/image" Target="../media/image28.t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image" Target="../media/image30.tif"/><Relationship Id="rId1" Type="http://schemas.openxmlformats.org/officeDocument/2006/relationships/slideLayout" Target="../slideLayouts/slideLayout2.xml"/><Relationship Id="rId5" Type="http://schemas.openxmlformats.org/officeDocument/2006/relationships/image" Target="../media/image33.tif"/><Relationship Id="rId4" Type="http://schemas.openxmlformats.org/officeDocument/2006/relationships/image" Target="../media/image32.t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tif"/><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image" Target="../media/image6.t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image" Target="../media/image8.t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image" Target="../media/image10.t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image" Target="../media/image12.t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 Diagonal Corner Rectangle 3"/>
          <p:cNvSpPr/>
          <p:nvPr/>
        </p:nvSpPr>
        <p:spPr>
          <a:xfrm>
            <a:off x="130645" y="58879"/>
            <a:ext cx="206088" cy="220980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264"/>
                </a:lnTo>
                <a:cubicBezTo>
                  <a:pt x="21600" y="21450"/>
                  <a:pt x="19988" y="21600"/>
                  <a:pt x="18000" y="21600"/>
                </a:cubicBezTo>
                <a:lnTo>
                  <a:pt x="0" y="21600"/>
                </a:lnTo>
                <a:lnTo>
                  <a:pt x="0" y="336"/>
                </a:lnTo>
                <a:cubicBezTo>
                  <a:pt x="0" y="150"/>
                  <a:pt x="1612" y="0"/>
                  <a:pt x="3600" y="0"/>
                </a:cubicBezTo>
                <a:close/>
              </a:path>
            </a:pathLst>
          </a:custGeom>
          <a:solidFill>
            <a:srgbClr val="0070C0"/>
          </a:solidFill>
          <a:ln w="12700">
            <a:solidFill>
              <a:srgbClr val="0070C0"/>
            </a:solidFill>
            <a:miter/>
          </a:ln>
        </p:spPr>
        <p:txBody>
          <a:bodyPr lIns="45719" rIns="45719" anchor="ctr"/>
          <a:lstStyle/>
          <a:p>
            <a:pPr algn="ctr"/>
            <a:endParaRPr/>
          </a:p>
        </p:txBody>
      </p:sp>
      <p:sp>
        <p:nvSpPr>
          <p:cNvPr id="95" name="Round Diagonal Corner Rectangle 4"/>
          <p:cNvSpPr/>
          <p:nvPr/>
        </p:nvSpPr>
        <p:spPr>
          <a:xfrm>
            <a:off x="130645" y="2268679"/>
            <a:ext cx="206088" cy="446117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434"/>
                </a:lnTo>
                <a:cubicBezTo>
                  <a:pt x="21600" y="21526"/>
                  <a:pt x="19988" y="21600"/>
                  <a:pt x="18000" y="21600"/>
                </a:cubicBezTo>
                <a:lnTo>
                  <a:pt x="0" y="21600"/>
                </a:lnTo>
                <a:lnTo>
                  <a:pt x="0" y="166"/>
                </a:lnTo>
                <a:cubicBezTo>
                  <a:pt x="0" y="74"/>
                  <a:pt x="1612" y="0"/>
                  <a:pt x="3600" y="0"/>
                </a:cubicBezTo>
                <a:close/>
              </a:path>
            </a:pathLst>
          </a:custGeom>
          <a:solidFill>
            <a:srgbClr val="00B0F0"/>
          </a:solidFill>
          <a:ln w="12700">
            <a:solidFill>
              <a:srgbClr val="00B0F0"/>
            </a:solidFill>
            <a:miter/>
          </a:ln>
        </p:spPr>
        <p:txBody>
          <a:bodyPr lIns="45719" rIns="45719" anchor="ctr"/>
          <a:lstStyle/>
          <a:p>
            <a:pPr algn="ctr"/>
            <a:endParaRPr/>
          </a:p>
        </p:txBody>
      </p:sp>
      <p:sp>
        <p:nvSpPr>
          <p:cNvPr id="96" name="Round Diagonal Corner Rectangle 3"/>
          <p:cNvSpPr/>
          <p:nvPr/>
        </p:nvSpPr>
        <p:spPr>
          <a:xfrm>
            <a:off x="130645" y="28056"/>
            <a:ext cx="206088" cy="220980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264"/>
                </a:lnTo>
                <a:cubicBezTo>
                  <a:pt x="21600" y="21450"/>
                  <a:pt x="19988" y="21600"/>
                  <a:pt x="18000" y="21600"/>
                </a:cubicBezTo>
                <a:lnTo>
                  <a:pt x="0" y="21600"/>
                </a:lnTo>
                <a:lnTo>
                  <a:pt x="0" y="336"/>
                </a:lnTo>
                <a:cubicBezTo>
                  <a:pt x="0" y="150"/>
                  <a:pt x="1612" y="0"/>
                  <a:pt x="3600" y="0"/>
                </a:cubicBezTo>
                <a:close/>
              </a:path>
            </a:pathLst>
          </a:custGeom>
          <a:solidFill>
            <a:srgbClr val="0070C0"/>
          </a:solidFill>
          <a:ln w="12700">
            <a:solidFill>
              <a:srgbClr val="0070C0"/>
            </a:solidFill>
            <a:miter/>
          </a:ln>
        </p:spPr>
        <p:txBody>
          <a:bodyPr lIns="45719" rIns="45719" anchor="ctr"/>
          <a:lstStyle/>
          <a:p>
            <a:pPr algn="ctr"/>
            <a:endParaRPr/>
          </a:p>
        </p:txBody>
      </p:sp>
      <p:sp>
        <p:nvSpPr>
          <p:cNvPr id="97" name="TextBox 1"/>
          <p:cNvSpPr txBox="1"/>
          <p:nvPr/>
        </p:nvSpPr>
        <p:spPr>
          <a:xfrm>
            <a:off x="1100040" y="1961644"/>
            <a:ext cx="10374174" cy="32913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7200" b="1">
                <a:solidFill>
                  <a:schemeClr val="accent1"/>
                </a:solidFill>
                <a:latin typeface="Times New Roman"/>
                <a:ea typeface="Times New Roman"/>
                <a:cs typeface="Times New Roman"/>
                <a:sym typeface="Times New Roman"/>
              </a:defRPr>
            </a:pPr>
            <a:r>
              <a:t>MINI-PROJECT [DBMS]</a:t>
            </a:r>
          </a:p>
          <a:p>
            <a:pPr algn="ctr">
              <a:defRPr sz="3600">
                <a:latin typeface="Times New Roman"/>
                <a:ea typeface="Times New Roman"/>
                <a:cs typeface="Times New Roman"/>
                <a:sym typeface="Times New Roman"/>
              </a:defRPr>
            </a:pPr>
            <a:endParaRPr/>
          </a:p>
          <a:p>
            <a:pPr algn="ctr">
              <a:defRPr sz="2800" i="1">
                <a:latin typeface="Times New Roman"/>
                <a:ea typeface="Times New Roman"/>
                <a:cs typeface="Times New Roman"/>
                <a:sym typeface="Times New Roman"/>
              </a:defRPr>
            </a:pPr>
            <a:r>
              <a:t>Presented by</a:t>
            </a:r>
          </a:p>
          <a:p>
            <a:pPr algn="ctr">
              <a:defRPr sz="3600">
                <a:latin typeface="Times New Roman"/>
                <a:ea typeface="Times New Roman"/>
                <a:cs typeface="Times New Roman"/>
                <a:sym typeface="Times New Roman"/>
              </a:defRPr>
            </a:pPr>
            <a:endParaRPr/>
          </a:p>
          <a:p>
            <a:pPr algn="ctr">
              <a:defRPr sz="4800">
                <a:solidFill>
                  <a:srgbClr val="FF0000"/>
                </a:solidFill>
                <a:latin typeface="Times New Roman"/>
                <a:ea typeface="Times New Roman"/>
                <a:cs typeface="Times New Roman"/>
                <a:sym typeface="Times New Roman"/>
              </a:defRPr>
            </a:pPr>
            <a:r>
              <a:t>GROUP 2</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1"/>
          <p:cNvSpPr txBox="1">
            <a:spLocks noGrp="1"/>
          </p:cNvSpPr>
          <p:nvPr>
            <p:ph type="title"/>
          </p:nvPr>
        </p:nvSpPr>
        <p:spPr>
          <a:xfrm>
            <a:off x="838200" y="1"/>
            <a:ext cx="10515600" cy="990601"/>
          </a:xfrm>
          <a:prstGeom prst="rect">
            <a:avLst/>
          </a:prstGeom>
        </p:spPr>
        <p:txBody>
          <a:bodyPr/>
          <a:lstStyle>
            <a:lvl1pPr>
              <a:defRPr sz="2500" b="1">
                <a:latin typeface="Times New Roman"/>
                <a:ea typeface="Times New Roman"/>
                <a:cs typeface="Times New Roman"/>
                <a:sym typeface="Times New Roman"/>
              </a:defRPr>
            </a:lvl1pPr>
          </a:lstStyle>
          <a:p>
            <a:r>
              <a:t>Question 2</a:t>
            </a:r>
          </a:p>
        </p:txBody>
      </p:sp>
      <p:sp>
        <p:nvSpPr>
          <p:cNvPr id="163" name="Round Diagonal Corner Rectangle 4"/>
          <p:cNvSpPr/>
          <p:nvPr/>
        </p:nvSpPr>
        <p:spPr>
          <a:xfrm>
            <a:off x="130644" y="2268679"/>
            <a:ext cx="206087" cy="446117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434"/>
                </a:lnTo>
                <a:cubicBezTo>
                  <a:pt x="21600" y="21526"/>
                  <a:pt x="19988" y="21600"/>
                  <a:pt x="18000" y="21600"/>
                </a:cubicBezTo>
                <a:lnTo>
                  <a:pt x="0" y="21600"/>
                </a:lnTo>
                <a:lnTo>
                  <a:pt x="0" y="166"/>
                </a:lnTo>
                <a:cubicBezTo>
                  <a:pt x="0" y="74"/>
                  <a:pt x="1612" y="0"/>
                  <a:pt x="3600" y="0"/>
                </a:cubicBezTo>
                <a:close/>
              </a:path>
            </a:pathLst>
          </a:custGeom>
          <a:solidFill>
            <a:srgbClr val="00B0F0"/>
          </a:solidFill>
          <a:ln w="12700">
            <a:solidFill>
              <a:srgbClr val="00B0F0"/>
            </a:solidFill>
            <a:miter/>
          </a:ln>
        </p:spPr>
        <p:txBody>
          <a:bodyPr lIns="45719" rIns="45719" anchor="ctr"/>
          <a:lstStyle/>
          <a:p>
            <a:pPr algn="ctr"/>
            <a:endParaRPr/>
          </a:p>
        </p:txBody>
      </p:sp>
      <p:sp>
        <p:nvSpPr>
          <p:cNvPr id="164" name="Round Diagonal Corner Rectangle 3"/>
          <p:cNvSpPr/>
          <p:nvPr/>
        </p:nvSpPr>
        <p:spPr>
          <a:xfrm>
            <a:off x="130645" y="58879"/>
            <a:ext cx="206088" cy="220980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264"/>
                </a:lnTo>
                <a:cubicBezTo>
                  <a:pt x="21600" y="21450"/>
                  <a:pt x="19988" y="21600"/>
                  <a:pt x="18000" y="21600"/>
                </a:cubicBezTo>
                <a:lnTo>
                  <a:pt x="0" y="21600"/>
                </a:lnTo>
                <a:lnTo>
                  <a:pt x="0" y="336"/>
                </a:lnTo>
                <a:cubicBezTo>
                  <a:pt x="0" y="150"/>
                  <a:pt x="1612" y="0"/>
                  <a:pt x="3600" y="0"/>
                </a:cubicBezTo>
                <a:close/>
              </a:path>
            </a:pathLst>
          </a:custGeom>
          <a:solidFill>
            <a:srgbClr val="0070C0"/>
          </a:solidFill>
          <a:ln w="12700">
            <a:solidFill>
              <a:srgbClr val="0070C0"/>
            </a:solidFill>
            <a:miter/>
          </a:ln>
        </p:spPr>
        <p:txBody>
          <a:bodyPr lIns="45719" rIns="45719" anchor="ctr"/>
          <a:lstStyle/>
          <a:p>
            <a:pPr algn="ctr"/>
            <a:endParaRPr/>
          </a:p>
        </p:txBody>
      </p:sp>
      <p:sp>
        <p:nvSpPr>
          <p:cNvPr id="165" name="Content Placeholder 6"/>
          <p:cNvSpPr txBox="1">
            <a:spLocks noGrp="1"/>
          </p:cNvSpPr>
          <p:nvPr>
            <p:ph type="body" sz="quarter" idx="1"/>
          </p:nvPr>
        </p:nvSpPr>
        <p:spPr>
          <a:xfrm>
            <a:off x="838200" y="790154"/>
            <a:ext cx="10515600" cy="1204508"/>
          </a:xfrm>
          <a:prstGeom prst="rect">
            <a:avLst/>
          </a:prstGeom>
        </p:spPr>
        <p:txBody>
          <a:bodyPr/>
          <a:lstStyle/>
          <a:p>
            <a:pPr marL="0" indent="0">
              <a:buSzTx/>
              <a:buNone/>
              <a:defRPr sz="2200">
                <a:solidFill>
                  <a:srgbClr val="FF0000"/>
                </a:solidFill>
                <a:latin typeface="Times New Roman"/>
                <a:ea typeface="Times New Roman"/>
                <a:cs typeface="Times New Roman"/>
                <a:sym typeface="Times New Roman"/>
              </a:defRPr>
            </a:pPr>
            <a:r>
              <a:rPr>
                <a:solidFill>
                  <a:srgbClr val="000000"/>
                </a:solidFill>
              </a:rPr>
              <a:t>Let's find out the average rating according to alcohol and price so that we can understand the rating in respective price categories as well</a:t>
            </a:r>
          </a:p>
          <a:p>
            <a:pPr marL="0" indent="0">
              <a:buSzTx/>
              <a:buNone/>
              <a:defRPr sz="2500">
                <a:solidFill>
                  <a:srgbClr val="FF0000"/>
                </a:solidFill>
                <a:latin typeface="Times New Roman"/>
                <a:ea typeface="Times New Roman"/>
                <a:cs typeface="Times New Roman"/>
                <a:sym typeface="Times New Roman"/>
              </a:defRPr>
            </a:pPr>
            <a:r>
              <a:rPr sz="2400">
                <a:solidFill>
                  <a:srgbClr val="000000"/>
                </a:solidFill>
              </a:rPr>
              <a:t>Code</a:t>
            </a:r>
            <a:r>
              <a:rPr>
                <a:solidFill>
                  <a:srgbClr val="000000"/>
                </a:solidFill>
              </a:rPr>
              <a:t>:</a:t>
            </a:r>
          </a:p>
        </p:txBody>
      </p:sp>
      <p:sp>
        <p:nvSpPr>
          <p:cNvPr id="166" name="Output:"/>
          <p:cNvSpPr txBox="1"/>
          <p:nvPr/>
        </p:nvSpPr>
        <p:spPr>
          <a:xfrm>
            <a:off x="938038" y="3218303"/>
            <a:ext cx="1021393" cy="421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000">
                <a:latin typeface="Times New Roman"/>
                <a:ea typeface="Times New Roman"/>
                <a:cs typeface="Times New Roman"/>
                <a:sym typeface="Times New Roman"/>
              </a:defRPr>
            </a:pPr>
            <a:r>
              <a:rPr sz="2400"/>
              <a:t>Output</a:t>
            </a:r>
            <a:r>
              <a:t>:</a:t>
            </a:r>
          </a:p>
        </p:txBody>
      </p:sp>
      <p:pic>
        <p:nvPicPr>
          <p:cNvPr id="167" name="Image" descr="Image"/>
          <p:cNvPicPr>
            <a:picLocks noChangeAspect="1"/>
          </p:cNvPicPr>
          <p:nvPr/>
        </p:nvPicPr>
        <p:blipFill>
          <a:blip r:embed="rId2"/>
          <a:stretch>
            <a:fillRect/>
          </a:stretch>
        </p:blipFill>
        <p:spPr>
          <a:xfrm>
            <a:off x="834904" y="1903667"/>
            <a:ext cx="6019801" cy="1320801"/>
          </a:xfrm>
          <a:prstGeom prst="rect">
            <a:avLst/>
          </a:prstGeom>
          <a:ln w="12700">
            <a:miter lim="400000"/>
          </a:ln>
        </p:spPr>
      </p:pic>
      <p:pic>
        <p:nvPicPr>
          <p:cNvPr id="168" name="Image" descr="Image"/>
          <p:cNvPicPr>
            <a:picLocks noChangeAspect="1"/>
          </p:cNvPicPr>
          <p:nvPr/>
        </p:nvPicPr>
        <p:blipFill>
          <a:blip r:embed="rId3"/>
          <a:stretch>
            <a:fillRect/>
          </a:stretch>
        </p:blipFill>
        <p:spPr>
          <a:xfrm>
            <a:off x="854861" y="3788339"/>
            <a:ext cx="3657601" cy="165100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itle 1"/>
          <p:cNvSpPr txBox="1">
            <a:spLocks noGrp="1"/>
          </p:cNvSpPr>
          <p:nvPr>
            <p:ph type="title"/>
          </p:nvPr>
        </p:nvSpPr>
        <p:spPr>
          <a:xfrm>
            <a:off x="838200" y="1"/>
            <a:ext cx="10515600" cy="990601"/>
          </a:xfrm>
          <a:prstGeom prst="rect">
            <a:avLst/>
          </a:prstGeom>
        </p:spPr>
        <p:txBody>
          <a:bodyPr/>
          <a:lstStyle>
            <a:lvl1pPr>
              <a:defRPr sz="2500" b="1">
                <a:latin typeface="Times New Roman"/>
                <a:ea typeface="Times New Roman"/>
                <a:cs typeface="Times New Roman"/>
                <a:sym typeface="Times New Roman"/>
              </a:defRPr>
            </a:lvl1pPr>
          </a:lstStyle>
          <a:p>
            <a:r>
              <a:t>Question 3</a:t>
            </a:r>
          </a:p>
        </p:txBody>
      </p:sp>
      <p:sp>
        <p:nvSpPr>
          <p:cNvPr id="171" name="Round Diagonal Corner Rectangle 4"/>
          <p:cNvSpPr/>
          <p:nvPr/>
        </p:nvSpPr>
        <p:spPr>
          <a:xfrm>
            <a:off x="130644" y="2268679"/>
            <a:ext cx="206087" cy="446117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434"/>
                </a:lnTo>
                <a:cubicBezTo>
                  <a:pt x="21600" y="21526"/>
                  <a:pt x="19988" y="21600"/>
                  <a:pt x="18000" y="21600"/>
                </a:cubicBezTo>
                <a:lnTo>
                  <a:pt x="0" y="21600"/>
                </a:lnTo>
                <a:lnTo>
                  <a:pt x="0" y="166"/>
                </a:lnTo>
                <a:cubicBezTo>
                  <a:pt x="0" y="74"/>
                  <a:pt x="1612" y="0"/>
                  <a:pt x="3600" y="0"/>
                </a:cubicBezTo>
                <a:close/>
              </a:path>
            </a:pathLst>
          </a:custGeom>
          <a:solidFill>
            <a:srgbClr val="00B0F0"/>
          </a:solidFill>
          <a:ln w="12700">
            <a:solidFill>
              <a:srgbClr val="00B0F0"/>
            </a:solidFill>
            <a:miter/>
          </a:ln>
        </p:spPr>
        <p:txBody>
          <a:bodyPr lIns="45719" rIns="45719" anchor="ctr"/>
          <a:lstStyle/>
          <a:p>
            <a:pPr algn="ctr"/>
            <a:endParaRPr/>
          </a:p>
        </p:txBody>
      </p:sp>
      <p:sp>
        <p:nvSpPr>
          <p:cNvPr id="172" name="Round Diagonal Corner Rectangle 3"/>
          <p:cNvSpPr/>
          <p:nvPr/>
        </p:nvSpPr>
        <p:spPr>
          <a:xfrm>
            <a:off x="130645" y="58879"/>
            <a:ext cx="206088" cy="220980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264"/>
                </a:lnTo>
                <a:cubicBezTo>
                  <a:pt x="21600" y="21450"/>
                  <a:pt x="19988" y="21600"/>
                  <a:pt x="18000" y="21600"/>
                </a:cubicBezTo>
                <a:lnTo>
                  <a:pt x="0" y="21600"/>
                </a:lnTo>
                <a:lnTo>
                  <a:pt x="0" y="336"/>
                </a:lnTo>
                <a:cubicBezTo>
                  <a:pt x="0" y="150"/>
                  <a:pt x="1612" y="0"/>
                  <a:pt x="3600" y="0"/>
                </a:cubicBezTo>
                <a:close/>
              </a:path>
            </a:pathLst>
          </a:custGeom>
          <a:solidFill>
            <a:srgbClr val="0070C0"/>
          </a:solidFill>
          <a:ln w="12700">
            <a:solidFill>
              <a:srgbClr val="0070C0"/>
            </a:solidFill>
            <a:miter/>
          </a:ln>
        </p:spPr>
        <p:txBody>
          <a:bodyPr lIns="45719" rIns="45719" anchor="ctr"/>
          <a:lstStyle/>
          <a:p>
            <a:pPr algn="ctr"/>
            <a:endParaRPr/>
          </a:p>
        </p:txBody>
      </p:sp>
      <p:sp>
        <p:nvSpPr>
          <p:cNvPr id="173" name="Content Placeholder 6"/>
          <p:cNvSpPr txBox="1">
            <a:spLocks noGrp="1"/>
          </p:cNvSpPr>
          <p:nvPr>
            <p:ph type="body" sz="quarter" idx="1"/>
          </p:nvPr>
        </p:nvSpPr>
        <p:spPr>
          <a:xfrm>
            <a:off x="838200" y="790154"/>
            <a:ext cx="10515600" cy="1204508"/>
          </a:xfrm>
          <a:prstGeom prst="rect">
            <a:avLst/>
          </a:prstGeom>
        </p:spPr>
        <p:txBody>
          <a:bodyPr>
            <a:normAutofit lnSpcReduction="10000"/>
          </a:bodyPr>
          <a:lstStyle/>
          <a:p>
            <a:pPr marL="0" indent="0">
              <a:buSzTx/>
              <a:buNone/>
              <a:defRPr sz="2500">
                <a:solidFill>
                  <a:srgbClr val="FF0000"/>
                </a:solidFill>
                <a:latin typeface="Times New Roman"/>
                <a:ea typeface="Times New Roman"/>
                <a:cs typeface="Times New Roman"/>
                <a:sym typeface="Times New Roman"/>
              </a:defRPr>
            </a:pPr>
            <a:r>
              <a:rPr>
                <a:solidFill>
                  <a:srgbClr val="000000"/>
                </a:solidFill>
              </a:rPr>
              <a:t>Write a query to quantify that what are the parking availability as well in different alcohol categories along with the total number of restaurants</a:t>
            </a:r>
          </a:p>
          <a:p>
            <a:pPr marL="0" indent="0">
              <a:buSzTx/>
              <a:buNone/>
              <a:defRPr sz="2500">
                <a:solidFill>
                  <a:srgbClr val="FF0000"/>
                </a:solidFill>
                <a:latin typeface="Times New Roman"/>
                <a:ea typeface="Times New Roman"/>
                <a:cs typeface="Times New Roman"/>
                <a:sym typeface="Times New Roman"/>
              </a:defRPr>
            </a:pPr>
            <a:r>
              <a:rPr sz="2400">
                <a:solidFill>
                  <a:srgbClr val="000000"/>
                </a:solidFill>
              </a:rPr>
              <a:t>Code</a:t>
            </a:r>
            <a:r>
              <a:rPr>
                <a:solidFill>
                  <a:srgbClr val="000000"/>
                </a:solidFill>
              </a:rPr>
              <a:t>:</a:t>
            </a:r>
          </a:p>
        </p:txBody>
      </p:sp>
      <p:sp>
        <p:nvSpPr>
          <p:cNvPr id="174" name="Output:"/>
          <p:cNvSpPr txBox="1"/>
          <p:nvPr/>
        </p:nvSpPr>
        <p:spPr>
          <a:xfrm>
            <a:off x="890644" y="3420761"/>
            <a:ext cx="1021394" cy="421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000">
                <a:latin typeface="Times New Roman"/>
                <a:ea typeface="Times New Roman"/>
                <a:cs typeface="Times New Roman"/>
                <a:sym typeface="Times New Roman"/>
              </a:defRPr>
            </a:pPr>
            <a:r>
              <a:rPr sz="2400"/>
              <a:t>Output</a:t>
            </a:r>
            <a:r>
              <a:t>:</a:t>
            </a:r>
          </a:p>
        </p:txBody>
      </p:sp>
      <p:pic>
        <p:nvPicPr>
          <p:cNvPr id="175" name="Image" descr="Image"/>
          <p:cNvPicPr>
            <a:picLocks noChangeAspect="1"/>
          </p:cNvPicPr>
          <p:nvPr/>
        </p:nvPicPr>
        <p:blipFill>
          <a:blip r:embed="rId2"/>
          <a:stretch>
            <a:fillRect/>
          </a:stretch>
        </p:blipFill>
        <p:spPr>
          <a:xfrm>
            <a:off x="914659" y="4070998"/>
            <a:ext cx="5054601" cy="1701801"/>
          </a:xfrm>
          <a:prstGeom prst="rect">
            <a:avLst/>
          </a:prstGeom>
          <a:ln w="12700">
            <a:miter lim="400000"/>
          </a:ln>
        </p:spPr>
      </p:pic>
      <p:pic>
        <p:nvPicPr>
          <p:cNvPr id="176" name="Image" descr="Image"/>
          <p:cNvPicPr>
            <a:picLocks noChangeAspect="1"/>
          </p:cNvPicPr>
          <p:nvPr/>
        </p:nvPicPr>
        <p:blipFill>
          <a:blip r:embed="rId3"/>
          <a:stretch>
            <a:fillRect/>
          </a:stretch>
        </p:blipFill>
        <p:spPr>
          <a:xfrm>
            <a:off x="809597" y="2021047"/>
            <a:ext cx="6947164" cy="117087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itle 1"/>
          <p:cNvSpPr txBox="1">
            <a:spLocks noGrp="1"/>
          </p:cNvSpPr>
          <p:nvPr>
            <p:ph type="title"/>
          </p:nvPr>
        </p:nvSpPr>
        <p:spPr>
          <a:xfrm>
            <a:off x="838200" y="1"/>
            <a:ext cx="10515600" cy="990601"/>
          </a:xfrm>
          <a:prstGeom prst="rect">
            <a:avLst/>
          </a:prstGeom>
        </p:spPr>
        <p:txBody>
          <a:bodyPr/>
          <a:lstStyle>
            <a:lvl1pPr>
              <a:defRPr sz="2500" b="1">
                <a:latin typeface="Times New Roman"/>
                <a:ea typeface="Times New Roman"/>
                <a:cs typeface="Times New Roman"/>
                <a:sym typeface="Times New Roman"/>
              </a:defRPr>
            </a:lvl1pPr>
          </a:lstStyle>
          <a:p>
            <a:r>
              <a:t>Question 4</a:t>
            </a:r>
          </a:p>
        </p:txBody>
      </p:sp>
      <p:sp>
        <p:nvSpPr>
          <p:cNvPr id="179" name="Round Diagonal Corner Rectangle 4"/>
          <p:cNvSpPr/>
          <p:nvPr/>
        </p:nvSpPr>
        <p:spPr>
          <a:xfrm>
            <a:off x="130644" y="2268679"/>
            <a:ext cx="206087" cy="446117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434"/>
                </a:lnTo>
                <a:cubicBezTo>
                  <a:pt x="21600" y="21526"/>
                  <a:pt x="19988" y="21600"/>
                  <a:pt x="18000" y="21600"/>
                </a:cubicBezTo>
                <a:lnTo>
                  <a:pt x="0" y="21600"/>
                </a:lnTo>
                <a:lnTo>
                  <a:pt x="0" y="166"/>
                </a:lnTo>
                <a:cubicBezTo>
                  <a:pt x="0" y="74"/>
                  <a:pt x="1612" y="0"/>
                  <a:pt x="3600" y="0"/>
                </a:cubicBezTo>
                <a:close/>
              </a:path>
            </a:pathLst>
          </a:custGeom>
          <a:solidFill>
            <a:srgbClr val="00B0F0"/>
          </a:solidFill>
          <a:ln w="12700">
            <a:solidFill>
              <a:srgbClr val="00B0F0"/>
            </a:solidFill>
            <a:miter/>
          </a:ln>
        </p:spPr>
        <p:txBody>
          <a:bodyPr lIns="45719" rIns="45719" anchor="ctr"/>
          <a:lstStyle/>
          <a:p>
            <a:pPr algn="ctr"/>
            <a:endParaRPr/>
          </a:p>
        </p:txBody>
      </p:sp>
      <p:sp>
        <p:nvSpPr>
          <p:cNvPr id="180" name="Round Diagonal Corner Rectangle 3"/>
          <p:cNvSpPr/>
          <p:nvPr/>
        </p:nvSpPr>
        <p:spPr>
          <a:xfrm>
            <a:off x="130645" y="58879"/>
            <a:ext cx="206088" cy="220980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264"/>
                </a:lnTo>
                <a:cubicBezTo>
                  <a:pt x="21600" y="21450"/>
                  <a:pt x="19988" y="21600"/>
                  <a:pt x="18000" y="21600"/>
                </a:cubicBezTo>
                <a:lnTo>
                  <a:pt x="0" y="21600"/>
                </a:lnTo>
                <a:lnTo>
                  <a:pt x="0" y="336"/>
                </a:lnTo>
                <a:cubicBezTo>
                  <a:pt x="0" y="150"/>
                  <a:pt x="1612" y="0"/>
                  <a:pt x="3600" y="0"/>
                </a:cubicBezTo>
                <a:close/>
              </a:path>
            </a:pathLst>
          </a:custGeom>
          <a:solidFill>
            <a:srgbClr val="0070C0"/>
          </a:solidFill>
          <a:ln w="12700">
            <a:solidFill>
              <a:srgbClr val="0070C0"/>
            </a:solidFill>
            <a:miter/>
          </a:ln>
        </p:spPr>
        <p:txBody>
          <a:bodyPr lIns="45719" rIns="45719" anchor="ctr"/>
          <a:lstStyle/>
          <a:p>
            <a:pPr algn="ctr"/>
            <a:endParaRPr/>
          </a:p>
        </p:txBody>
      </p:sp>
      <p:sp>
        <p:nvSpPr>
          <p:cNvPr id="181" name="Content Placeholder 6"/>
          <p:cNvSpPr txBox="1">
            <a:spLocks noGrp="1"/>
          </p:cNvSpPr>
          <p:nvPr>
            <p:ph type="body" sz="quarter" idx="1"/>
          </p:nvPr>
        </p:nvSpPr>
        <p:spPr>
          <a:xfrm>
            <a:off x="838200" y="790154"/>
            <a:ext cx="10515600" cy="908721"/>
          </a:xfrm>
          <a:prstGeom prst="rect">
            <a:avLst/>
          </a:prstGeom>
        </p:spPr>
        <p:txBody>
          <a:bodyPr>
            <a:normAutofit lnSpcReduction="10000"/>
          </a:bodyPr>
          <a:lstStyle/>
          <a:p>
            <a:pPr marL="0" indent="0">
              <a:buSzTx/>
              <a:buNone/>
              <a:defRPr sz="2600">
                <a:solidFill>
                  <a:srgbClr val="FF0000"/>
                </a:solidFill>
                <a:latin typeface="Times New Roman"/>
                <a:ea typeface="Times New Roman"/>
                <a:cs typeface="Times New Roman"/>
                <a:sym typeface="Times New Roman"/>
              </a:defRPr>
            </a:pPr>
            <a:r>
              <a:rPr>
                <a:solidFill>
                  <a:srgbClr val="000000"/>
                </a:solidFill>
              </a:rPr>
              <a:t>The percentage of different cuisine in each alcohol type</a:t>
            </a:r>
          </a:p>
          <a:p>
            <a:pPr marL="0" indent="0">
              <a:buSzTx/>
              <a:buNone/>
              <a:defRPr sz="2500">
                <a:solidFill>
                  <a:srgbClr val="FF0000"/>
                </a:solidFill>
                <a:latin typeface="Times New Roman"/>
                <a:ea typeface="Times New Roman"/>
                <a:cs typeface="Times New Roman"/>
                <a:sym typeface="Times New Roman"/>
              </a:defRPr>
            </a:pPr>
            <a:r>
              <a:rPr sz="2400">
                <a:solidFill>
                  <a:srgbClr val="000000"/>
                </a:solidFill>
              </a:rPr>
              <a:t>Code</a:t>
            </a:r>
            <a:r>
              <a:rPr>
                <a:solidFill>
                  <a:srgbClr val="000000"/>
                </a:solidFill>
              </a:rPr>
              <a:t>:</a:t>
            </a:r>
          </a:p>
        </p:txBody>
      </p:sp>
      <p:sp>
        <p:nvSpPr>
          <p:cNvPr id="182" name="Output:"/>
          <p:cNvSpPr txBox="1"/>
          <p:nvPr/>
        </p:nvSpPr>
        <p:spPr>
          <a:xfrm>
            <a:off x="866947" y="2994219"/>
            <a:ext cx="1021394" cy="421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000">
                <a:latin typeface="Times New Roman"/>
                <a:ea typeface="Times New Roman"/>
                <a:cs typeface="Times New Roman"/>
                <a:sym typeface="Times New Roman"/>
              </a:defRPr>
            </a:pPr>
            <a:r>
              <a:rPr sz="2400"/>
              <a:t>Output</a:t>
            </a:r>
            <a:r>
              <a:t>:</a:t>
            </a:r>
          </a:p>
        </p:txBody>
      </p:sp>
      <p:pic>
        <p:nvPicPr>
          <p:cNvPr id="183" name="Image" descr="Image"/>
          <p:cNvPicPr>
            <a:picLocks noChangeAspect="1"/>
          </p:cNvPicPr>
          <p:nvPr/>
        </p:nvPicPr>
        <p:blipFill>
          <a:blip r:embed="rId2"/>
          <a:stretch>
            <a:fillRect/>
          </a:stretch>
        </p:blipFill>
        <p:spPr>
          <a:xfrm>
            <a:off x="826996" y="1751321"/>
            <a:ext cx="9446691" cy="908721"/>
          </a:xfrm>
          <a:prstGeom prst="rect">
            <a:avLst/>
          </a:prstGeom>
          <a:ln w="12700">
            <a:miter lim="400000"/>
          </a:ln>
        </p:spPr>
      </p:pic>
      <p:pic>
        <p:nvPicPr>
          <p:cNvPr id="184" name="Image" descr="Image"/>
          <p:cNvPicPr>
            <a:picLocks noChangeAspect="1"/>
          </p:cNvPicPr>
          <p:nvPr/>
        </p:nvPicPr>
        <p:blipFill>
          <a:blip r:embed="rId3"/>
          <a:stretch>
            <a:fillRect/>
          </a:stretch>
        </p:blipFill>
        <p:spPr>
          <a:xfrm>
            <a:off x="794786" y="3575938"/>
            <a:ext cx="4812159" cy="1846653"/>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itle 1"/>
          <p:cNvSpPr txBox="1">
            <a:spLocks noGrp="1"/>
          </p:cNvSpPr>
          <p:nvPr>
            <p:ph type="title"/>
          </p:nvPr>
        </p:nvSpPr>
        <p:spPr>
          <a:xfrm>
            <a:off x="838200" y="1"/>
            <a:ext cx="10515600" cy="990601"/>
          </a:xfrm>
          <a:prstGeom prst="rect">
            <a:avLst/>
          </a:prstGeom>
        </p:spPr>
        <p:txBody>
          <a:bodyPr/>
          <a:lstStyle>
            <a:lvl1pPr>
              <a:defRPr sz="2500" b="1">
                <a:latin typeface="Times New Roman"/>
                <a:ea typeface="Times New Roman"/>
                <a:cs typeface="Times New Roman"/>
                <a:sym typeface="Times New Roman"/>
              </a:defRPr>
            </a:lvl1pPr>
          </a:lstStyle>
          <a:p>
            <a:r>
              <a:t>Question 5</a:t>
            </a:r>
          </a:p>
        </p:txBody>
      </p:sp>
      <p:sp>
        <p:nvSpPr>
          <p:cNvPr id="187" name="Round Diagonal Corner Rectangle 4"/>
          <p:cNvSpPr/>
          <p:nvPr/>
        </p:nvSpPr>
        <p:spPr>
          <a:xfrm>
            <a:off x="130644" y="2268679"/>
            <a:ext cx="206087" cy="446117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434"/>
                </a:lnTo>
                <a:cubicBezTo>
                  <a:pt x="21600" y="21526"/>
                  <a:pt x="19988" y="21600"/>
                  <a:pt x="18000" y="21600"/>
                </a:cubicBezTo>
                <a:lnTo>
                  <a:pt x="0" y="21600"/>
                </a:lnTo>
                <a:lnTo>
                  <a:pt x="0" y="166"/>
                </a:lnTo>
                <a:cubicBezTo>
                  <a:pt x="0" y="74"/>
                  <a:pt x="1612" y="0"/>
                  <a:pt x="3600" y="0"/>
                </a:cubicBezTo>
                <a:close/>
              </a:path>
            </a:pathLst>
          </a:custGeom>
          <a:solidFill>
            <a:srgbClr val="00B0F0"/>
          </a:solidFill>
          <a:ln w="12700">
            <a:solidFill>
              <a:srgbClr val="00B0F0"/>
            </a:solidFill>
            <a:miter/>
          </a:ln>
        </p:spPr>
        <p:txBody>
          <a:bodyPr lIns="45719" rIns="45719" anchor="ctr"/>
          <a:lstStyle/>
          <a:p>
            <a:pPr algn="ctr"/>
            <a:endParaRPr/>
          </a:p>
        </p:txBody>
      </p:sp>
      <p:sp>
        <p:nvSpPr>
          <p:cNvPr id="188" name="Round Diagonal Corner Rectangle 3"/>
          <p:cNvSpPr/>
          <p:nvPr/>
        </p:nvSpPr>
        <p:spPr>
          <a:xfrm>
            <a:off x="130645" y="58879"/>
            <a:ext cx="206088" cy="220980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264"/>
                </a:lnTo>
                <a:cubicBezTo>
                  <a:pt x="21600" y="21450"/>
                  <a:pt x="19988" y="21600"/>
                  <a:pt x="18000" y="21600"/>
                </a:cubicBezTo>
                <a:lnTo>
                  <a:pt x="0" y="21600"/>
                </a:lnTo>
                <a:lnTo>
                  <a:pt x="0" y="336"/>
                </a:lnTo>
                <a:cubicBezTo>
                  <a:pt x="0" y="150"/>
                  <a:pt x="1612" y="0"/>
                  <a:pt x="3600" y="0"/>
                </a:cubicBezTo>
                <a:close/>
              </a:path>
            </a:pathLst>
          </a:custGeom>
          <a:solidFill>
            <a:srgbClr val="0070C0"/>
          </a:solidFill>
          <a:ln w="12700">
            <a:solidFill>
              <a:srgbClr val="0070C0"/>
            </a:solidFill>
            <a:miter/>
          </a:ln>
        </p:spPr>
        <p:txBody>
          <a:bodyPr lIns="45719" rIns="45719" anchor="ctr"/>
          <a:lstStyle/>
          <a:p>
            <a:pPr algn="ctr"/>
            <a:endParaRPr/>
          </a:p>
        </p:txBody>
      </p:sp>
      <p:sp>
        <p:nvSpPr>
          <p:cNvPr id="189" name="Content Placeholder 6"/>
          <p:cNvSpPr txBox="1">
            <a:spLocks noGrp="1"/>
          </p:cNvSpPr>
          <p:nvPr>
            <p:ph type="body" sz="quarter" idx="1"/>
          </p:nvPr>
        </p:nvSpPr>
        <p:spPr>
          <a:xfrm>
            <a:off x="838200" y="790154"/>
            <a:ext cx="10515600" cy="908721"/>
          </a:xfrm>
          <a:prstGeom prst="rect">
            <a:avLst/>
          </a:prstGeom>
        </p:spPr>
        <p:txBody>
          <a:bodyPr/>
          <a:lstStyle/>
          <a:p>
            <a:pPr marL="0" indent="0">
              <a:buSzTx/>
              <a:buNone/>
              <a:defRPr sz="2500">
                <a:solidFill>
                  <a:srgbClr val="FF0000"/>
                </a:solidFill>
                <a:latin typeface="Times New Roman"/>
                <a:ea typeface="Times New Roman"/>
                <a:cs typeface="Times New Roman"/>
                <a:sym typeface="Times New Roman"/>
              </a:defRPr>
            </a:pPr>
            <a:r>
              <a:rPr>
                <a:solidFill>
                  <a:srgbClr val="000000"/>
                </a:solidFill>
              </a:rPr>
              <a:t>The average rating of each state</a:t>
            </a:r>
          </a:p>
          <a:p>
            <a:pPr marL="0" indent="0">
              <a:buSzTx/>
              <a:buNone/>
              <a:defRPr sz="2500">
                <a:solidFill>
                  <a:srgbClr val="FF0000"/>
                </a:solidFill>
                <a:latin typeface="Times New Roman"/>
                <a:ea typeface="Times New Roman"/>
                <a:cs typeface="Times New Roman"/>
                <a:sym typeface="Times New Roman"/>
              </a:defRPr>
            </a:pPr>
            <a:r>
              <a:rPr sz="2400">
                <a:solidFill>
                  <a:srgbClr val="000000"/>
                </a:solidFill>
              </a:rPr>
              <a:t>Code</a:t>
            </a:r>
            <a:r>
              <a:rPr>
                <a:solidFill>
                  <a:srgbClr val="000000"/>
                </a:solidFill>
              </a:rPr>
              <a:t>:</a:t>
            </a:r>
          </a:p>
        </p:txBody>
      </p:sp>
      <p:sp>
        <p:nvSpPr>
          <p:cNvPr id="190" name="Output:"/>
          <p:cNvSpPr txBox="1"/>
          <p:nvPr/>
        </p:nvSpPr>
        <p:spPr>
          <a:xfrm>
            <a:off x="866947" y="2994219"/>
            <a:ext cx="1021394" cy="421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000">
                <a:latin typeface="Times New Roman"/>
                <a:ea typeface="Times New Roman"/>
                <a:cs typeface="Times New Roman"/>
                <a:sym typeface="Times New Roman"/>
              </a:defRPr>
            </a:pPr>
            <a:r>
              <a:rPr sz="2400"/>
              <a:t>Output</a:t>
            </a:r>
            <a:r>
              <a:t>:</a:t>
            </a:r>
          </a:p>
        </p:txBody>
      </p:sp>
      <p:pic>
        <p:nvPicPr>
          <p:cNvPr id="191" name="Image" descr="Image"/>
          <p:cNvPicPr>
            <a:picLocks noChangeAspect="1"/>
          </p:cNvPicPr>
          <p:nvPr/>
        </p:nvPicPr>
        <p:blipFill>
          <a:blip r:embed="rId2"/>
          <a:stretch>
            <a:fillRect/>
          </a:stretch>
        </p:blipFill>
        <p:spPr>
          <a:xfrm>
            <a:off x="812596" y="1768696"/>
            <a:ext cx="5448301" cy="1155701"/>
          </a:xfrm>
          <a:prstGeom prst="rect">
            <a:avLst/>
          </a:prstGeom>
          <a:ln w="12700">
            <a:miter lim="400000"/>
          </a:ln>
        </p:spPr>
      </p:pic>
      <p:pic>
        <p:nvPicPr>
          <p:cNvPr id="192" name="Image" descr="Image"/>
          <p:cNvPicPr>
            <a:picLocks noChangeAspect="1"/>
          </p:cNvPicPr>
          <p:nvPr/>
        </p:nvPicPr>
        <p:blipFill>
          <a:blip r:embed="rId3"/>
          <a:stretch>
            <a:fillRect/>
          </a:stretch>
        </p:blipFill>
        <p:spPr>
          <a:xfrm>
            <a:off x="870338" y="3622964"/>
            <a:ext cx="2489201" cy="175260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838200" y="1"/>
            <a:ext cx="10515600" cy="990601"/>
          </a:xfrm>
          <a:prstGeom prst="rect">
            <a:avLst/>
          </a:prstGeom>
        </p:spPr>
        <p:txBody>
          <a:bodyPr/>
          <a:lstStyle>
            <a:lvl1pPr>
              <a:defRPr sz="2500" b="1">
                <a:latin typeface="Times New Roman"/>
                <a:ea typeface="Times New Roman"/>
                <a:cs typeface="Times New Roman"/>
                <a:sym typeface="Times New Roman"/>
              </a:defRPr>
            </a:lvl1pPr>
          </a:lstStyle>
          <a:p>
            <a:r>
              <a:t>Question 6</a:t>
            </a:r>
          </a:p>
        </p:txBody>
      </p:sp>
      <p:sp>
        <p:nvSpPr>
          <p:cNvPr id="195" name="Round Diagonal Corner Rectangle 4"/>
          <p:cNvSpPr/>
          <p:nvPr/>
        </p:nvSpPr>
        <p:spPr>
          <a:xfrm>
            <a:off x="130644" y="2268679"/>
            <a:ext cx="206087" cy="446117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434"/>
                </a:lnTo>
                <a:cubicBezTo>
                  <a:pt x="21600" y="21526"/>
                  <a:pt x="19988" y="21600"/>
                  <a:pt x="18000" y="21600"/>
                </a:cubicBezTo>
                <a:lnTo>
                  <a:pt x="0" y="21600"/>
                </a:lnTo>
                <a:lnTo>
                  <a:pt x="0" y="166"/>
                </a:lnTo>
                <a:cubicBezTo>
                  <a:pt x="0" y="74"/>
                  <a:pt x="1612" y="0"/>
                  <a:pt x="3600" y="0"/>
                </a:cubicBezTo>
                <a:close/>
              </a:path>
            </a:pathLst>
          </a:custGeom>
          <a:solidFill>
            <a:srgbClr val="00B0F0"/>
          </a:solidFill>
          <a:ln w="12700">
            <a:solidFill>
              <a:srgbClr val="00B0F0"/>
            </a:solidFill>
            <a:miter/>
          </a:ln>
        </p:spPr>
        <p:txBody>
          <a:bodyPr lIns="45719" rIns="45719" anchor="ctr"/>
          <a:lstStyle/>
          <a:p>
            <a:pPr algn="ctr"/>
            <a:endParaRPr/>
          </a:p>
        </p:txBody>
      </p:sp>
      <p:sp>
        <p:nvSpPr>
          <p:cNvPr id="196" name="Round Diagonal Corner Rectangle 3"/>
          <p:cNvSpPr/>
          <p:nvPr/>
        </p:nvSpPr>
        <p:spPr>
          <a:xfrm>
            <a:off x="130645" y="58879"/>
            <a:ext cx="206088" cy="220980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264"/>
                </a:lnTo>
                <a:cubicBezTo>
                  <a:pt x="21600" y="21450"/>
                  <a:pt x="19988" y="21600"/>
                  <a:pt x="18000" y="21600"/>
                </a:cubicBezTo>
                <a:lnTo>
                  <a:pt x="0" y="21600"/>
                </a:lnTo>
                <a:lnTo>
                  <a:pt x="0" y="336"/>
                </a:lnTo>
                <a:cubicBezTo>
                  <a:pt x="0" y="150"/>
                  <a:pt x="1612" y="0"/>
                  <a:pt x="3600" y="0"/>
                </a:cubicBezTo>
                <a:close/>
              </a:path>
            </a:pathLst>
          </a:custGeom>
          <a:solidFill>
            <a:srgbClr val="0070C0"/>
          </a:solidFill>
          <a:ln w="12700">
            <a:solidFill>
              <a:srgbClr val="0070C0"/>
            </a:solidFill>
            <a:miter/>
          </a:ln>
        </p:spPr>
        <p:txBody>
          <a:bodyPr lIns="45719" rIns="45719" anchor="ctr"/>
          <a:lstStyle/>
          <a:p>
            <a:pPr algn="ctr"/>
            <a:endParaRPr/>
          </a:p>
        </p:txBody>
      </p:sp>
      <p:sp>
        <p:nvSpPr>
          <p:cNvPr id="197" name="Content Placeholder 6"/>
          <p:cNvSpPr txBox="1">
            <a:spLocks noGrp="1"/>
          </p:cNvSpPr>
          <p:nvPr>
            <p:ph type="body" sz="quarter" idx="1"/>
          </p:nvPr>
        </p:nvSpPr>
        <p:spPr>
          <a:xfrm>
            <a:off x="838200" y="790154"/>
            <a:ext cx="10515600" cy="1083188"/>
          </a:xfrm>
          <a:prstGeom prst="rect">
            <a:avLst/>
          </a:prstGeom>
        </p:spPr>
        <p:txBody>
          <a:bodyPr>
            <a:normAutofit lnSpcReduction="10000"/>
          </a:bodyPr>
          <a:lstStyle/>
          <a:p>
            <a:pPr marL="0" indent="0" defTabSz="749808">
              <a:spcBef>
                <a:spcPts val="800"/>
              </a:spcBef>
              <a:buSzTx/>
              <a:buNone/>
              <a:defRPr sz="2296">
                <a:solidFill>
                  <a:srgbClr val="FF0000"/>
                </a:solidFill>
                <a:latin typeface="Times New Roman"/>
                <a:ea typeface="Times New Roman"/>
                <a:cs typeface="Times New Roman"/>
                <a:sym typeface="Times New Roman"/>
              </a:defRPr>
            </a:pPr>
            <a:r>
              <a:rPr dirty="0">
                <a:solidFill>
                  <a:srgbClr val="000000"/>
                </a:solidFill>
              </a:rPr>
              <a:t>' Tamaulipas' Is the lowest average rated state. Quantify the reason why it is the lowest rated by providing the summary on the basis of State, alcohol, and Cuisine.</a:t>
            </a:r>
          </a:p>
          <a:p>
            <a:pPr marL="0" indent="0" defTabSz="749808">
              <a:spcBef>
                <a:spcPts val="800"/>
              </a:spcBef>
              <a:buSzTx/>
              <a:buNone/>
              <a:defRPr sz="2050">
                <a:solidFill>
                  <a:srgbClr val="FF0000"/>
                </a:solidFill>
                <a:latin typeface="Times New Roman"/>
                <a:ea typeface="Times New Roman"/>
                <a:cs typeface="Times New Roman"/>
                <a:sym typeface="Times New Roman"/>
              </a:defRPr>
            </a:pPr>
            <a:r>
              <a:rPr sz="1968" b="1" dirty="0">
                <a:solidFill>
                  <a:srgbClr val="000000"/>
                </a:solidFill>
              </a:rPr>
              <a:t>Code</a:t>
            </a:r>
            <a:r>
              <a:rPr b="1" dirty="0">
                <a:solidFill>
                  <a:srgbClr val="000000"/>
                </a:solidFill>
              </a:rPr>
              <a:t>:</a:t>
            </a:r>
          </a:p>
        </p:txBody>
      </p:sp>
      <p:sp>
        <p:nvSpPr>
          <p:cNvPr id="198" name="Output:"/>
          <p:cNvSpPr txBox="1"/>
          <p:nvPr/>
        </p:nvSpPr>
        <p:spPr>
          <a:xfrm>
            <a:off x="832720" y="2672712"/>
            <a:ext cx="1021394" cy="421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000">
                <a:latin typeface="Times New Roman"/>
                <a:ea typeface="Times New Roman"/>
                <a:cs typeface="Times New Roman"/>
                <a:sym typeface="Times New Roman"/>
              </a:defRPr>
            </a:pPr>
            <a:r>
              <a:rPr sz="2400" dirty="0"/>
              <a:t>Output</a:t>
            </a:r>
            <a:r>
              <a:rPr dirty="0"/>
              <a:t>:</a:t>
            </a:r>
          </a:p>
        </p:txBody>
      </p:sp>
      <p:pic>
        <p:nvPicPr>
          <p:cNvPr id="3" name="Picture 2">
            <a:extLst>
              <a:ext uri="{FF2B5EF4-FFF2-40B4-BE49-F238E27FC236}">
                <a16:creationId xmlns:a16="http://schemas.microsoft.com/office/drawing/2014/main" id="{0D76C90A-A3C6-530B-895A-779979FA3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720" y="1882559"/>
            <a:ext cx="9584207" cy="780936"/>
          </a:xfrm>
          <a:prstGeom prst="rect">
            <a:avLst/>
          </a:prstGeom>
        </p:spPr>
      </p:pic>
      <p:pic>
        <p:nvPicPr>
          <p:cNvPr id="5" name="Picture 4">
            <a:extLst>
              <a:ext uri="{FF2B5EF4-FFF2-40B4-BE49-F238E27FC236}">
                <a16:creationId xmlns:a16="http://schemas.microsoft.com/office/drawing/2014/main" id="{C20704A2-3BC2-19EB-7584-EC8890E09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719" y="3310441"/>
            <a:ext cx="5346961" cy="1497533"/>
          </a:xfrm>
          <a:prstGeom prst="rect">
            <a:avLst/>
          </a:prstGeom>
        </p:spPr>
      </p:pic>
      <p:sp>
        <p:nvSpPr>
          <p:cNvPr id="7" name="Rectangle 6">
            <a:extLst>
              <a:ext uri="{FF2B5EF4-FFF2-40B4-BE49-F238E27FC236}">
                <a16:creationId xmlns:a16="http://schemas.microsoft.com/office/drawing/2014/main" id="{2D229943-8181-902B-0E56-753E69F10B66}"/>
              </a:ext>
            </a:extLst>
          </p:cNvPr>
          <p:cNvSpPr/>
          <p:nvPr/>
        </p:nvSpPr>
        <p:spPr>
          <a:xfrm>
            <a:off x="934065" y="4993100"/>
            <a:ext cx="9989574" cy="1323437"/>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200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Interpretation</a:t>
            </a:r>
            <a:r>
              <a:rPr kumimoji="0" lang="en-IN" sz="20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 :</a:t>
            </a:r>
          </a:p>
          <a:p>
            <a:pPr marL="0" marR="0" indent="0" algn="l" defTabSz="914400" rtl="0" fontAlgn="auto" latinLnBrk="0" hangingPunct="0">
              <a:lnSpc>
                <a:spcPct val="100000"/>
              </a:lnSpc>
              <a:spcBef>
                <a:spcPts val="0"/>
              </a:spcBef>
              <a:spcAft>
                <a:spcPts val="0"/>
              </a:spcAft>
              <a:buClrTx/>
              <a:buSzTx/>
              <a:buFontTx/>
              <a:buNone/>
              <a:tabLst/>
            </a:pP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It looks like Tamaulipas is a dry state and predominantly following Mexican cuisine . Being Dry state and lack of diversity in cuisine leads this cause.</a:t>
            </a:r>
            <a:endParaRPr lang="en-IN" sz="2000" dirty="0">
              <a:latin typeface="Times New Roman" panose="02020603050405020304" pitchFamily="18" charset="0"/>
              <a:cs typeface="Times New Roman" panose="02020603050405020304" pitchFamily="18"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en-IN" sz="20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itle 1"/>
          <p:cNvSpPr txBox="1">
            <a:spLocks noGrp="1"/>
          </p:cNvSpPr>
          <p:nvPr>
            <p:ph type="title"/>
          </p:nvPr>
        </p:nvSpPr>
        <p:spPr>
          <a:xfrm>
            <a:off x="838200" y="1"/>
            <a:ext cx="10515600" cy="990601"/>
          </a:xfrm>
          <a:prstGeom prst="rect">
            <a:avLst/>
          </a:prstGeom>
        </p:spPr>
        <p:txBody>
          <a:bodyPr/>
          <a:lstStyle>
            <a:lvl1pPr>
              <a:defRPr sz="2500" b="1">
                <a:latin typeface="Times New Roman"/>
                <a:ea typeface="Times New Roman"/>
                <a:cs typeface="Times New Roman"/>
                <a:sym typeface="Times New Roman"/>
              </a:defRPr>
            </a:lvl1pPr>
          </a:lstStyle>
          <a:p>
            <a:r>
              <a:t>Question 7</a:t>
            </a:r>
          </a:p>
        </p:txBody>
      </p:sp>
      <p:sp>
        <p:nvSpPr>
          <p:cNvPr id="203" name="Round Diagonal Corner Rectangle 4"/>
          <p:cNvSpPr/>
          <p:nvPr/>
        </p:nvSpPr>
        <p:spPr>
          <a:xfrm>
            <a:off x="130644" y="2268679"/>
            <a:ext cx="206087" cy="446117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434"/>
                </a:lnTo>
                <a:cubicBezTo>
                  <a:pt x="21600" y="21526"/>
                  <a:pt x="19988" y="21600"/>
                  <a:pt x="18000" y="21600"/>
                </a:cubicBezTo>
                <a:lnTo>
                  <a:pt x="0" y="21600"/>
                </a:lnTo>
                <a:lnTo>
                  <a:pt x="0" y="166"/>
                </a:lnTo>
                <a:cubicBezTo>
                  <a:pt x="0" y="74"/>
                  <a:pt x="1612" y="0"/>
                  <a:pt x="3600" y="0"/>
                </a:cubicBezTo>
                <a:close/>
              </a:path>
            </a:pathLst>
          </a:custGeom>
          <a:solidFill>
            <a:srgbClr val="00B0F0"/>
          </a:solidFill>
          <a:ln w="12700">
            <a:solidFill>
              <a:srgbClr val="00B0F0"/>
            </a:solidFill>
            <a:miter/>
          </a:ln>
        </p:spPr>
        <p:txBody>
          <a:bodyPr lIns="45719" rIns="45719" anchor="ctr"/>
          <a:lstStyle/>
          <a:p>
            <a:pPr algn="ctr"/>
            <a:endParaRPr/>
          </a:p>
        </p:txBody>
      </p:sp>
      <p:sp>
        <p:nvSpPr>
          <p:cNvPr id="204" name="Round Diagonal Corner Rectangle 3"/>
          <p:cNvSpPr/>
          <p:nvPr/>
        </p:nvSpPr>
        <p:spPr>
          <a:xfrm>
            <a:off x="130645" y="58879"/>
            <a:ext cx="206088" cy="220980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264"/>
                </a:lnTo>
                <a:cubicBezTo>
                  <a:pt x="21600" y="21450"/>
                  <a:pt x="19988" y="21600"/>
                  <a:pt x="18000" y="21600"/>
                </a:cubicBezTo>
                <a:lnTo>
                  <a:pt x="0" y="21600"/>
                </a:lnTo>
                <a:lnTo>
                  <a:pt x="0" y="336"/>
                </a:lnTo>
                <a:cubicBezTo>
                  <a:pt x="0" y="150"/>
                  <a:pt x="1612" y="0"/>
                  <a:pt x="3600" y="0"/>
                </a:cubicBezTo>
                <a:close/>
              </a:path>
            </a:pathLst>
          </a:custGeom>
          <a:solidFill>
            <a:srgbClr val="0070C0"/>
          </a:solidFill>
          <a:ln w="12700">
            <a:solidFill>
              <a:srgbClr val="0070C0"/>
            </a:solidFill>
            <a:miter/>
          </a:ln>
        </p:spPr>
        <p:txBody>
          <a:bodyPr lIns="45719" rIns="45719" anchor="ctr"/>
          <a:lstStyle/>
          <a:p>
            <a:pPr algn="ctr"/>
            <a:endParaRPr/>
          </a:p>
        </p:txBody>
      </p:sp>
      <p:sp>
        <p:nvSpPr>
          <p:cNvPr id="205" name="Content Placeholder 6"/>
          <p:cNvSpPr txBox="1">
            <a:spLocks noGrp="1"/>
          </p:cNvSpPr>
          <p:nvPr>
            <p:ph type="body" sz="quarter" idx="1"/>
          </p:nvPr>
        </p:nvSpPr>
        <p:spPr>
          <a:xfrm>
            <a:off x="838200" y="790154"/>
            <a:ext cx="10515600" cy="1308026"/>
          </a:xfrm>
          <a:prstGeom prst="rect">
            <a:avLst/>
          </a:prstGeom>
        </p:spPr>
        <p:txBody>
          <a:bodyPr>
            <a:normAutofit lnSpcReduction="10000"/>
          </a:bodyPr>
          <a:lstStyle/>
          <a:p>
            <a:pPr marL="0" indent="0" defTabSz="786384">
              <a:spcBef>
                <a:spcPts val="800"/>
              </a:spcBef>
              <a:buSzTx/>
              <a:buNone/>
              <a:defRPr sz="2064">
                <a:latin typeface="Times New Roman"/>
                <a:ea typeface="Times New Roman"/>
                <a:cs typeface="Times New Roman"/>
                <a:sym typeface="Times New Roman"/>
              </a:defRPr>
            </a:pPr>
            <a:r>
              <a:t>Find the average weight, food rating, and service rating of the customers who have visited “KFC”and tried “Mexican” or “Italian” types of cuisine, and also their budget level is low. We encourage you to give it a try by not using joins.</a:t>
            </a:r>
            <a:endParaRPr sz="1032"/>
          </a:p>
          <a:p>
            <a:pPr marL="0" indent="0" defTabSz="786384">
              <a:spcBef>
                <a:spcPts val="800"/>
              </a:spcBef>
              <a:buSzTx/>
              <a:buNone/>
              <a:defRPr sz="2150">
                <a:solidFill>
                  <a:srgbClr val="FF0000"/>
                </a:solidFill>
                <a:latin typeface="Times New Roman"/>
                <a:ea typeface="Times New Roman"/>
                <a:cs typeface="Times New Roman"/>
                <a:sym typeface="Times New Roman"/>
              </a:defRPr>
            </a:pPr>
            <a:r>
              <a:rPr sz="2064">
                <a:solidFill>
                  <a:srgbClr val="000000"/>
                </a:solidFill>
              </a:rPr>
              <a:t>Code</a:t>
            </a:r>
            <a:r>
              <a:rPr>
                <a:solidFill>
                  <a:srgbClr val="000000"/>
                </a:solidFill>
              </a:rPr>
              <a:t>:</a:t>
            </a:r>
          </a:p>
        </p:txBody>
      </p:sp>
      <p:sp>
        <p:nvSpPr>
          <p:cNvPr id="206" name="Output:"/>
          <p:cNvSpPr txBox="1"/>
          <p:nvPr/>
        </p:nvSpPr>
        <p:spPr>
          <a:xfrm>
            <a:off x="782308" y="3783305"/>
            <a:ext cx="1021394" cy="421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000">
                <a:latin typeface="Times New Roman"/>
                <a:ea typeface="Times New Roman"/>
                <a:cs typeface="Times New Roman"/>
                <a:sym typeface="Times New Roman"/>
              </a:defRPr>
            </a:pPr>
            <a:r>
              <a:rPr sz="2400" dirty="0"/>
              <a:t>Output</a:t>
            </a:r>
            <a:r>
              <a:rPr dirty="0"/>
              <a:t>:</a:t>
            </a:r>
          </a:p>
        </p:txBody>
      </p:sp>
      <p:pic>
        <p:nvPicPr>
          <p:cNvPr id="7" name="Picture 6">
            <a:extLst>
              <a:ext uri="{FF2B5EF4-FFF2-40B4-BE49-F238E27FC236}">
                <a16:creationId xmlns:a16="http://schemas.microsoft.com/office/drawing/2014/main" id="{9A65ECBA-08FB-9F24-579C-BA68AB2954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578" y="2018776"/>
            <a:ext cx="11239737" cy="1914127"/>
          </a:xfrm>
          <a:prstGeom prst="rect">
            <a:avLst/>
          </a:prstGeom>
        </p:spPr>
      </p:pic>
      <p:pic>
        <p:nvPicPr>
          <p:cNvPr id="9" name="Picture 8">
            <a:extLst>
              <a:ext uri="{FF2B5EF4-FFF2-40B4-BE49-F238E27FC236}">
                <a16:creationId xmlns:a16="http://schemas.microsoft.com/office/drawing/2014/main" id="{D81F3C23-9426-2C41-AB65-D4F354E70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578" y="4368686"/>
            <a:ext cx="7602374" cy="1249341"/>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Round Diagonal Corner Rectangle 4"/>
          <p:cNvSpPr/>
          <p:nvPr/>
        </p:nvSpPr>
        <p:spPr>
          <a:xfrm>
            <a:off x="130644" y="2268679"/>
            <a:ext cx="206087" cy="446117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434"/>
                </a:lnTo>
                <a:cubicBezTo>
                  <a:pt x="21600" y="21526"/>
                  <a:pt x="19988" y="21600"/>
                  <a:pt x="18000" y="21600"/>
                </a:cubicBezTo>
                <a:lnTo>
                  <a:pt x="0" y="21600"/>
                </a:lnTo>
                <a:lnTo>
                  <a:pt x="0" y="166"/>
                </a:lnTo>
                <a:cubicBezTo>
                  <a:pt x="0" y="74"/>
                  <a:pt x="1612" y="0"/>
                  <a:pt x="3600" y="0"/>
                </a:cubicBezTo>
                <a:close/>
              </a:path>
            </a:pathLst>
          </a:custGeom>
          <a:solidFill>
            <a:srgbClr val="00B0F0"/>
          </a:solidFill>
          <a:ln w="12700">
            <a:solidFill>
              <a:srgbClr val="00B0F0"/>
            </a:solidFill>
            <a:miter/>
          </a:ln>
        </p:spPr>
        <p:txBody>
          <a:bodyPr lIns="45719" rIns="45719" anchor="ctr"/>
          <a:lstStyle/>
          <a:p>
            <a:pPr algn="ctr"/>
            <a:endParaRPr/>
          </a:p>
        </p:txBody>
      </p:sp>
      <p:sp>
        <p:nvSpPr>
          <p:cNvPr id="211" name="Round Diagonal Corner Rectangle 3"/>
          <p:cNvSpPr/>
          <p:nvPr/>
        </p:nvSpPr>
        <p:spPr>
          <a:xfrm>
            <a:off x="130645" y="58879"/>
            <a:ext cx="206088" cy="220980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264"/>
                </a:lnTo>
                <a:cubicBezTo>
                  <a:pt x="21600" y="21450"/>
                  <a:pt x="19988" y="21600"/>
                  <a:pt x="18000" y="21600"/>
                </a:cubicBezTo>
                <a:lnTo>
                  <a:pt x="0" y="21600"/>
                </a:lnTo>
                <a:lnTo>
                  <a:pt x="0" y="336"/>
                </a:lnTo>
                <a:cubicBezTo>
                  <a:pt x="0" y="150"/>
                  <a:pt x="1612" y="0"/>
                  <a:pt x="3600" y="0"/>
                </a:cubicBezTo>
                <a:close/>
              </a:path>
            </a:pathLst>
          </a:custGeom>
          <a:solidFill>
            <a:srgbClr val="0070C0"/>
          </a:solidFill>
          <a:ln w="12700">
            <a:solidFill>
              <a:srgbClr val="0070C0"/>
            </a:solidFill>
            <a:miter/>
          </a:ln>
        </p:spPr>
        <p:txBody>
          <a:bodyPr lIns="45719" rIns="45719" anchor="ctr"/>
          <a:lstStyle/>
          <a:p>
            <a:pPr algn="ctr"/>
            <a:endParaRPr/>
          </a:p>
        </p:txBody>
      </p:sp>
      <p:sp>
        <p:nvSpPr>
          <p:cNvPr id="212" name="Trigger"/>
          <p:cNvSpPr txBox="1"/>
          <p:nvPr/>
        </p:nvSpPr>
        <p:spPr>
          <a:xfrm>
            <a:off x="743018" y="513702"/>
            <a:ext cx="3715410" cy="446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300">
                <a:latin typeface="Times New Roman"/>
                <a:ea typeface="Times New Roman"/>
                <a:cs typeface="Times New Roman"/>
                <a:sym typeface="Times New Roman"/>
              </a:defRPr>
            </a:lvl1pPr>
          </a:lstStyle>
          <a:p>
            <a:r>
              <a:rPr b="1" dirty="0"/>
              <a:t>Trigger</a:t>
            </a:r>
          </a:p>
        </p:txBody>
      </p:sp>
      <p:pic>
        <p:nvPicPr>
          <p:cNvPr id="213" name="Image" descr="Image"/>
          <p:cNvPicPr>
            <a:picLocks noChangeAspect="1"/>
          </p:cNvPicPr>
          <p:nvPr/>
        </p:nvPicPr>
        <p:blipFill>
          <a:blip r:embed="rId2"/>
          <a:stretch>
            <a:fillRect/>
          </a:stretch>
        </p:blipFill>
        <p:spPr>
          <a:xfrm>
            <a:off x="602565" y="1651462"/>
            <a:ext cx="3715410" cy="3038840"/>
          </a:xfrm>
          <a:prstGeom prst="rect">
            <a:avLst/>
          </a:prstGeom>
          <a:ln w="12700">
            <a:miter lim="400000"/>
          </a:ln>
        </p:spPr>
      </p:pic>
      <p:sp>
        <p:nvSpPr>
          <p:cNvPr id="214" name="Create tables"/>
          <p:cNvSpPr txBox="1"/>
          <p:nvPr/>
        </p:nvSpPr>
        <p:spPr>
          <a:xfrm>
            <a:off x="743018" y="1120654"/>
            <a:ext cx="3715411"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Create tables</a:t>
            </a:r>
          </a:p>
        </p:txBody>
      </p:sp>
      <p:sp>
        <p:nvSpPr>
          <p:cNvPr id="215" name="Insert values"/>
          <p:cNvSpPr txBox="1"/>
          <p:nvPr/>
        </p:nvSpPr>
        <p:spPr>
          <a:xfrm>
            <a:off x="5748487" y="1120654"/>
            <a:ext cx="1278060"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Insert values</a:t>
            </a:r>
          </a:p>
        </p:txBody>
      </p:sp>
      <p:pic>
        <p:nvPicPr>
          <p:cNvPr id="216" name="Image" descr="Image"/>
          <p:cNvPicPr>
            <a:picLocks noChangeAspect="1"/>
          </p:cNvPicPr>
          <p:nvPr/>
        </p:nvPicPr>
        <p:blipFill>
          <a:blip r:embed="rId3"/>
          <a:stretch>
            <a:fillRect/>
          </a:stretch>
        </p:blipFill>
        <p:spPr>
          <a:xfrm>
            <a:off x="5376604" y="1468701"/>
            <a:ext cx="6516947" cy="328485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reate trigger"/>
          <p:cNvSpPr txBox="1"/>
          <p:nvPr/>
        </p:nvSpPr>
        <p:spPr>
          <a:xfrm>
            <a:off x="558889" y="537325"/>
            <a:ext cx="1380975"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Create trigger</a:t>
            </a:r>
          </a:p>
        </p:txBody>
      </p:sp>
      <p:pic>
        <p:nvPicPr>
          <p:cNvPr id="219" name="Image" descr="Image"/>
          <p:cNvPicPr>
            <a:picLocks noChangeAspect="1"/>
          </p:cNvPicPr>
          <p:nvPr/>
        </p:nvPicPr>
        <p:blipFill>
          <a:blip r:embed="rId2"/>
          <a:stretch>
            <a:fillRect/>
          </a:stretch>
        </p:blipFill>
        <p:spPr>
          <a:xfrm>
            <a:off x="335902" y="874170"/>
            <a:ext cx="8534401" cy="1104901"/>
          </a:xfrm>
          <a:prstGeom prst="rect">
            <a:avLst/>
          </a:prstGeom>
          <a:ln w="12700">
            <a:miter lim="400000"/>
          </a:ln>
        </p:spPr>
      </p:pic>
      <p:sp>
        <p:nvSpPr>
          <p:cNvPr id="220" name="Delete a record from the table"/>
          <p:cNvSpPr txBox="1"/>
          <p:nvPr/>
        </p:nvSpPr>
        <p:spPr>
          <a:xfrm>
            <a:off x="428557" y="2172403"/>
            <a:ext cx="2910630"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Delete a record from the table</a:t>
            </a:r>
          </a:p>
        </p:txBody>
      </p:sp>
      <p:pic>
        <p:nvPicPr>
          <p:cNvPr id="221" name="Image" descr="Image"/>
          <p:cNvPicPr>
            <a:picLocks noChangeAspect="1"/>
          </p:cNvPicPr>
          <p:nvPr/>
        </p:nvPicPr>
        <p:blipFill>
          <a:blip r:embed="rId3"/>
          <a:stretch>
            <a:fillRect/>
          </a:stretch>
        </p:blipFill>
        <p:spPr>
          <a:xfrm>
            <a:off x="450479" y="2523800"/>
            <a:ext cx="4940301" cy="317501"/>
          </a:xfrm>
          <a:prstGeom prst="rect">
            <a:avLst/>
          </a:prstGeom>
          <a:ln w="12700">
            <a:miter lim="400000"/>
          </a:ln>
        </p:spPr>
      </p:pic>
      <p:sp>
        <p:nvSpPr>
          <p:cNvPr id="222" name="Student details backup table"/>
          <p:cNvSpPr txBox="1"/>
          <p:nvPr/>
        </p:nvSpPr>
        <p:spPr>
          <a:xfrm>
            <a:off x="397081" y="2981473"/>
            <a:ext cx="273661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Student details backup table</a:t>
            </a:r>
          </a:p>
        </p:txBody>
      </p:sp>
      <p:pic>
        <p:nvPicPr>
          <p:cNvPr id="223" name="Image" descr="Image"/>
          <p:cNvPicPr>
            <a:picLocks noChangeAspect="1"/>
          </p:cNvPicPr>
          <p:nvPr/>
        </p:nvPicPr>
        <p:blipFill>
          <a:blip r:embed="rId4"/>
          <a:stretch>
            <a:fillRect/>
          </a:stretch>
        </p:blipFill>
        <p:spPr>
          <a:xfrm>
            <a:off x="434609" y="3386030"/>
            <a:ext cx="4076701" cy="635001"/>
          </a:xfrm>
          <a:prstGeom prst="rect">
            <a:avLst/>
          </a:prstGeom>
          <a:ln w="12700">
            <a:miter lim="400000"/>
          </a:ln>
        </p:spPr>
      </p:pic>
      <p:sp>
        <p:nvSpPr>
          <p:cNvPr id="224" name="Student details table"/>
          <p:cNvSpPr txBox="1"/>
          <p:nvPr/>
        </p:nvSpPr>
        <p:spPr>
          <a:xfrm>
            <a:off x="428557" y="4316963"/>
            <a:ext cx="2017438"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Student details table</a:t>
            </a:r>
          </a:p>
        </p:txBody>
      </p:sp>
      <p:pic>
        <p:nvPicPr>
          <p:cNvPr id="225" name="Image" descr="Image"/>
          <p:cNvPicPr>
            <a:picLocks noChangeAspect="1"/>
          </p:cNvPicPr>
          <p:nvPr/>
        </p:nvPicPr>
        <p:blipFill>
          <a:blip r:embed="rId5"/>
          <a:stretch>
            <a:fillRect/>
          </a:stretch>
        </p:blipFill>
        <p:spPr>
          <a:xfrm>
            <a:off x="434609" y="4666361"/>
            <a:ext cx="4076701" cy="1587887"/>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itle 1"/>
          <p:cNvSpPr txBox="1">
            <a:spLocks noGrp="1"/>
          </p:cNvSpPr>
          <p:nvPr>
            <p:ph type="title"/>
          </p:nvPr>
        </p:nvSpPr>
        <p:spPr>
          <a:xfrm>
            <a:off x="838200" y="2574925"/>
            <a:ext cx="10515600" cy="1325563"/>
          </a:xfrm>
          <a:prstGeom prst="rect">
            <a:avLst/>
          </a:prstGeom>
        </p:spPr>
        <p:txBody>
          <a:bodyPr/>
          <a:lstStyle>
            <a:lvl1pPr algn="ctr">
              <a:defRPr sz="8000" b="1">
                <a:latin typeface="Times New Roman"/>
                <a:ea typeface="Times New Roman"/>
                <a:cs typeface="Times New Roman"/>
                <a:sym typeface="Times New Roman"/>
              </a:defRPr>
            </a:lvl1pPr>
          </a:lstStyle>
          <a:p>
            <a:r>
              <a:t>THANK YOU</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1"/>
          <p:cNvSpPr txBox="1">
            <a:spLocks noGrp="1"/>
          </p:cNvSpPr>
          <p:nvPr>
            <p:ph type="title"/>
          </p:nvPr>
        </p:nvSpPr>
        <p:spPr>
          <a:xfrm>
            <a:off x="584200" y="375284"/>
            <a:ext cx="10515600" cy="1325564"/>
          </a:xfrm>
          <a:prstGeom prst="rect">
            <a:avLst/>
          </a:prstGeom>
        </p:spPr>
        <p:txBody>
          <a:bodyPr/>
          <a:lstStyle>
            <a:lvl1pPr>
              <a:defRPr b="1">
                <a:latin typeface="Times New Roman"/>
                <a:ea typeface="Times New Roman"/>
                <a:cs typeface="Times New Roman"/>
                <a:sym typeface="Times New Roman"/>
              </a:defRPr>
            </a:lvl1pPr>
          </a:lstStyle>
          <a:p>
            <a:r>
              <a:t>Data Set Description</a:t>
            </a:r>
          </a:p>
        </p:txBody>
      </p:sp>
      <p:sp>
        <p:nvSpPr>
          <p:cNvPr id="100" name="Content Placeholder 2"/>
          <p:cNvSpPr txBox="1">
            <a:spLocks noGrp="1"/>
          </p:cNvSpPr>
          <p:nvPr>
            <p:ph type="body" idx="1"/>
          </p:nvPr>
        </p:nvSpPr>
        <p:spPr>
          <a:xfrm>
            <a:off x="363674" y="1394017"/>
            <a:ext cx="8566382" cy="5327611"/>
          </a:xfrm>
          <a:prstGeom prst="rect">
            <a:avLst/>
          </a:prstGeom>
        </p:spPr>
        <p:txBody>
          <a:bodyPr/>
          <a:lstStyle/>
          <a:p>
            <a:pPr marL="0" lvl="2" indent="397763" defTabSz="795527">
              <a:spcBef>
                <a:spcPts val="0"/>
              </a:spcBef>
              <a:buSzTx/>
              <a:buFontTx/>
              <a:buNone/>
              <a:defRPr sz="2784">
                <a:latin typeface="Calibri Light"/>
                <a:ea typeface="Calibri Light"/>
                <a:cs typeface="Calibri Light"/>
                <a:sym typeface="Calibri Light"/>
              </a:defRPr>
            </a:pPr>
            <a:r>
              <a:t>Sales and Delivery</a:t>
            </a:r>
          </a:p>
          <a:p>
            <a:pPr marL="0" indent="0" defTabSz="795527">
              <a:spcBef>
                <a:spcPts val="800"/>
              </a:spcBef>
              <a:buSzTx/>
              <a:buNone/>
              <a:defRPr sz="1392">
                <a:latin typeface="Times New Roman"/>
                <a:ea typeface="Times New Roman"/>
                <a:cs typeface="Times New Roman"/>
                <a:sym typeface="Times New Roman"/>
              </a:defRPr>
            </a:pPr>
            <a:endParaRPr/>
          </a:p>
          <a:p>
            <a:pPr marL="716445" lvl="1" indent="-397763" defTabSz="795527">
              <a:lnSpc>
                <a:spcPct val="150000"/>
              </a:lnSpc>
              <a:spcBef>
                <a:spcPts val="0"/>
              </a:spcBef>
              <a:buFontTx/>
              <a:buAutoNum type="arabicPeriod"/>
              <a:defRPr sz="1392" b="1"/>
            </a:pPr>
            <a:r>
              <a:t>Cust_dimen</a:t>
            </a:r>
            <a:r>
              <a:rPr b="0"/>
              <a:t> (customer details like id, name, region, province)</a:t>
            </a:r>
          </a:p>
          <a:p>
            <a:pPr marL="716445" lvl="1" indent="-397763" defTabSz="795527">
              <a:lnSpc>
                <a:spcPct val="150000"/>
              </a:lnSpc>
              <a:spcBef>
                <a:spcPts val="0"/>
              </a:spcBef>
              <a:buFontTx/>
              <a:buAutoNum type="arabicPeriod"/>
              <a:defRPr sz="1392" b="1"/>
            </a:pPr>
            <a:r>
              <a:t>MarketFact </a:t>
            </a:r>
            <a:r>
              <a:rPr b="0"/>
              <a:t>(customer_id, orderid, product_id, order_quantity, sales, discount, profit, shipping_cost)</a:t>
            </a:r>
          </a:p>
          <a:p>
            <a:pPr marL="716445" lvl="1" indent="-397763" defTabSz="795527">
              <a:lnSpc>
                <a:spcPct val="150000"/>
              </a:lnSpc>
              <a:spcBef>
                <a:spcPts val="0"/>
              </a:spcBef>
              <a:buFontTx/>
              <a:buAutoNum type="arabicPeriod"/>
              <a:defRPr sz="1392" b="1"/>
            </a:pPr>
            <a:r>
              <a:t>Orders_Dimen </a:t>
            </a:r>
            <a:r>
              <a:rPr b="0"/>
              <a:t>(order details like order_id, order_date, priority)</a:t>
            </a:r>
          </a:p>
          <a:p>
            <a:pPr marL="716445" lvl="1" indent="-397763" defTabSz="795527">
              <a:lnSpc>
                <a:spcPct val="150000"/>
              </a:lnSpc>
              <a:spcBef>
                <a:spcPts val="0"/>
              </a:spcBef>
              <a:buFontTx/>
              <a:buAutoNum type="arabicPeriod"/>
              <a:defRPr sz="1392" b="1"/>
            </a:pPr>
            <a:r>
              <a:t>Prod_Dimen</a:t>
            </a:r>
            <a:r>
              <a:rPr b="0"/>
              <a:t>  (details like product_category, sub_category, product_id)</a:t>
            </a:r>
          </a:p>
          <a:p>
            <a:pPr marL="716445" lvl="1" indent="-397763" defTabSz="795527">
              <a:lnSpc>
                <a:spcPct val="150000"/>
              </a:lnSpc>
              <a:spcBef>
                <a:spcPts val="0"/>
              </a:spcBef>
              <a:buFontTx/>
              <a:buAutoNum type="arabicPeriod"/>
              <a:defRPr sz="1392" b="1"/>
            </a:pPr>
            <a:r>
              <a:t>Shipping Dimen </a:t>
            </a:r>
            <a:r>
              <a:rPr b="0"/>
              <a:t>(order_id, ship_mode, shipping_date, ship-id)  </a:t>
            </a:r>
          </a:p>
          <a:p>
            <a:pPr marL="0" indent="0" defTabSz="795527">
              <a:spcBef>
                <a:spcPts val="0"/>
              </a:spcBef>
              <a:buSzTx/>
              <a:buFontTx/>
              <a:buNone/>
              <a:defRPr sz="2784">
                <a:latin typeface="Calibri Light"/>
                <a:ea typeface="Calibri Light"/>
                <a:cs typeface="Calibri Light"/>
                <a:sym typeface="Calibri Light"/>
              </a:defRPr>
            </a:pPr>
            <a:r>
              <a:rPr>
                <a:latin typeface="+mn-lt"/>
                <a:ea typeface="+mn-ea"/>
                <a:cs typeface="+mn-cs"/>
                <a:sym typeface="Calibri"/>
              </a:rPr>
              <a:t>      </a:t>
            </a:r>
            <a:r>
              <a:t>Restaurants</a:t>
            </a:r>
          </a:p>
          <a:p>
            <a:pPr marL="795527" lvl="1" indent="-397763" defTabSz="795527">
              <a:lnSpc>
                <a:spcPct val="150000"/>
              </a:lnSpc>
              <a:spcBef>
                <a:spcPts val="400"/>
              </a:spcBef>
              <a:buFontTx/>
              <a:buAutoNum type="arabicPeriod"/>
              <a:defRPr sz="1392" b="1"/>
            </a:pPr>
            <a:r>
              <a:t>Chefmozaccepts</a:t>
            </a:r>
            <a:r>
              <a:rPr b="0"/>
              <a:t> (Location Wise availability of Payment Modes)</a:t>
            </a:r>
          </a:p>
          <a:p>
            <a:pPr marL="795527" lvl="1" indent="-397763" defTabSz="795527">
              <a:spcBef>
                <a:spcPts val="400"/>
              </a:spcBef>
              <a:buFontTx/>
              <a:buAutoNum type="arabicPeriod"/>
              <a:defRPr sz="1392" b="1"/>
            </a:pPr>
            <a:r>
              <a:t>Chefmozcuisine</a:t>
            </a:r>
            <a:r>
              <a:rPr b="0"/>
              <a:t> (Location Wise availability of Cuisine)</a:t>
            </a:r>
          </a:p>
          <a:p>
            <a:pPr marL="795527" lvl="1" indent="-397763" defTabSz="795527">
              <a:spcBef>
                <a:spcPts val="400"/>
              </a:spcBef>
              <a:buFontTx/>
              <a:buAutoNum type="arabicPeriod"/>
              <a:defRPr sz="1392" b="1"/>
            </a:pPr>
            <a:r>
              <a:t>Chefmozhours4</a:t>
            </a:r>
            <a:r>
              <a:rPr b="0"/>
              <a:t>(Working Hours of Restaurant)</a:t>
            </a:r>
          </a:p>
          <a:p>
            <a:pPr marL="795527" lvl="1" indent="-397763" defTabSz="795527">
              <a:spcBef>
                <a:spcPts val="400"/>
              </a:spcBef>
              <a:buFontTx/>
              <a:buAutoNum type="arabicPeriod"/>
              <a:defRPr sz="1392" b="1"/>
            </a:pPr>
            <a:r>
              <a:t>Chefmozparking </a:t>
            </a:r>
            <a:r>
              <a:rPr b="0"/>
              <a:t>(Parking availability at restaurants at different places)</a:t>
            </a:r>
          </a:p>
          <a:p>
            <a:pPr marL="795527" lvl="1" indent="-397763" defTabSz="795527">
              <a:spcBef>
                <a:spcPts val="400"/>
              </a:spcBef>
              <a:buFontTx/>
              <a:buAutoNum type="arabicPeriod"/>
              <a:defRPr sz="1392" b="1"/>
            </a:pPr>
            <a:r>
              <a:t>Geoplaces2</a:t>
            </a:r>
            <a:r>
              <a:rPr b="0"/>
              <a:t>(Location Wise Summary of dress code, country, state, etc.)</a:t>
            </a:r>
          </a:p>
          <a:p>
            <a:pPr marL="795527" lvl="1" indent="-397763" defTabSz="795527">
              <a:spcBef>
                <a:spcPts val="400"/>
              </a:spcBef>
              <a:buFontTx/>
              <a:buAutoNum type="arabicPeriod"/>
              <a:defRPr sz="1392" b="1"/>
            </a:pPr>
            <a:r>
              <a:t>Rating_final </a:t>
            </a:r>
            <a:r>
              <a:rPr b="0"/>
              <a:t>(User wise rating to the restaurants in diff locations)</a:t>
            </a:r>
          </a:p>
          <a:p>
            <a:pPr marL="795527" lvl="1" indent="-397763" defTabSz="795527">
              <a:spcBef>
                <a:spcPts val="400"/>
              </a:spcBef>
              <a:buFontTx/>
              <a:buAutoNum type="arabicPeriod"/>
              <a:defRPr sz="1392" b="1"/>
            </a:pPr>
            <a:r>
              <a:t>Usercuisine</a:t>
            </a:r>
            <a:r>
              <a:rPr b="0"/>
              <a:t> (User had which Cuisine)</a:t>
            </a:r>
          </a:p>
          <a:p>
            <a:pPr marL="795527" lvl="1" indent="-397763" defTabSz="795527">
              <a:spcBef>
                <a:spcPts val="400"/>
              </a:spcBef>
              <a:buFontTx/>
              <a:buAutoNum type="arabicPeriod"/>
              <a:defRPr sz="1392" b="1"/>
            </a:pPr>
            <a:r>
              <a:t>User payment </a:t>
            </a:r>
            <a:r>
              <a:rPr b="0"/>
              <a:t>(User used which payment mode)</a:t>
            </a:r>
          </a:p>
          <a:p>
            <a:pPr marL="795527" lvl="1" indent="-397763" defTabSz="795527">
              <a:spcBef>
                <a:spcPts val="400"/>
              </a:spcBef>
              <a:buFontTx/>
              <a:buAutoNum type="arabicPeriod"/>
              <a:defRPr sz="1392" b="1"/>
            </a:pPr>
            <a:r>
              <a:t>Userprofile</a:t>
            </a:r>
            <a:r>
              <a:rPr b="0"/>
              <a:t> (Users personal details like a smoker, drink level, interest, religion, etc.)</a:t>
            </a:r>
          </a:p>
        </p:txBody>
      </p:sp>
      <p:sp>
        <p:nvSpPr>
          <p:cNvPr id="101" name="Round Diagonal Corner Rectangle 3"/>
          <p:cNvSpPr/>
          <p:nvPr/>
        </p:nvSpPr>
        <p:spPr>
          <a:xfrm>
            <a:off x="130645" y="58879"/>
            <a:ext cx="206088" cy="220980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264"/>
                </a:lnTo>
                <a:cubicBezTo>
                  <a:pt x="21600" y="21450"/>
                  <a:pt x="19988" y="21600"/>
                  <a:pt x="18000" y="21600"/>
                </a:cubicBezTo>
                <a:lnTo>
                  <a:pt x="0" y="21600"/>
                </a:lnTo>
                <a:lnTo>
                  <a:pt x="0" y="336"/>
                </a:lnTo>
                <a:cubicBezTo>
                  <a:pt x="0" y="150"/>
                  <a:pt x="1612" y="0"/>
                  <a:pt x="3600" y="0"/>
                </a:cubicBezTo>
                <a:close/>
              </a:path>
            </a:pathLst>
          </a:custGeom>
          <a:solidFill>
            <a:srgbClr val="0070C0"/>
          </a:solidFill>
          <a:ln w="12700">
            <a:solidFill>
              <a:srgbClr val="0070C0"/>
            </a:solidFill>
            <a:miter/>
          </a:ln>
        </p:spPr>
        <p:txBody>
          <a:bodyPr lIns="45719" rIns="45719" anchor="ctr"/>
          <a:lstStyle/>
          <a:p>
            <a:pPr algn="ctr"/>
            <a:endParaRPr/>
          </a:p>
        </p:txBody>
      </p:sp>
      <p:sp>
        <p:nvSpPr>
          <p:cNvPr id="102" name="Round Diagonal Corner Rectangle 4"/>
          <p:cNvSpPr/>
          <p:nvPr/>
        </p:nvSpPr>
        <p:spPr>
          <a:xfrm>
            <a:off x="130645" y="2268679"/>
            <a:ext cx="206088" cy="446117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434"/>
                </a:lnTo>
                <a:cubicBezTo>
                  <a:pt x="21600" y="21526"/>
                  <a:pt x="19988" y="21600"/>
                  <a:pt x="18000" y="21600"/>
                </a:cubicBezTo>
                <a:lnTo>
                  <a:pt x="0" y="21600"/>
                </a:lnTo>
                <a:lnTo>
                  <a:pt x="0" y="166"/>
                </a:lnTo>
                <a:cubicBezTo>
                  <a:pt x="0" y="74"/>
                  <a:pt x="1612" y="0"/>
                  <a:pt x="3600" y="0"/>
                </a:cubicBezTo>
                <a:close/>
              </a:path>
            </a:pathLst>
          </a:custGeom>
          <a:solidFill>
            <a:srgbClr val="00B0F0"/>
          </a:solidFill>
          <a:ln w="12700">
            <a:solidFill>
              <a:srgbClr val="00B0F0"/>
            </a:solidFill>
            <a:miter/>
          </a:ln>
        </p:spPr>
        <p:txBody>
          <a:bodyPr lIns="45719" rIns="45719" anchor="ctr"/>
          <a:lstStyle/>
          <a:p>
            <a:pPr algn="ctr"/>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noGrp="1"/>
          </p:cNvSpPr>
          <p:nvPr>
            <p:ph type="title"/>
          </p:nvPr>
        </p:nvSpPr>
        <p:spPr>
          <a:xfrm>
            <a:off x="838200" y="812073"/>
            <a:ext cx="10515600" cy="747252"/>
          </a:xfrm>
          <a:prstGeom prst="rect">
            <a:avLst/>
          </a:prstGeom>
        </p:spPr>
        <p:txBody>
          <a:bodyPr/>
          <a:lstStyle>
            <a:lvl1pPr>
              <a:defRPr sz="2500" b="1">
                <a:latin typeface="Times New Roman"/>
                <a:ea typeface="Times New Roman"/>
                <a:cs typeface="Times New Roman"/>
                <a:sym typeface="Times New Roman"/>
              </a:defRPr>
            </a:lvl1pPr>
          </a:lstStyle>
          <a:p>
            <a:r>
              <a:t>Question 1</a:t>
            </a:r>
          </a:p>
        </p:txBody>
      </p:sp>
      <p:sp>
        <p:nvSpPr>
          <p:cNvPr id="105" name="Round Diagonal Corner Rectangle 4"/>
          <p:cNvSpPr/>
          <p:nvPr/>
        </p:nvSpPr>
        <p:spPr>
          <a:xfrm>
            <a:off x="130644" y="2268679"/>
            <a:ext cx="206087" cy="446117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434"/>
                </a:lnTo>
                <a:cubicBezTo>
                  <a:pt x="21600" y="21526"/>
                  <a:pt x="19988" y="21600"/>
                  <a:pt x="18000" y="21600"/>
                </a:cubicBezTo>
                <a:lnTo>
                  <a:pt x="0" y="21600"/>
                </a:lnTo>
                <a:lnTo>
                  <a:pt x="0" y="166"/>
                </a:lnTo>
                <a:cubicBezTo>
                  <a:pt x="0" y="74"/>
                  <a:pt x="1612" y="0"/>
                  <a:pt x="3600" y="0"/>
                </a:cubicBezTo>
                <a:close/>
              </a:path>
            </a:pathLst>
          </a:custGeom>
          <a:solidFill>
            <a:srgbClr val="00B0F0"/>
          </a:solidFill>
          <a:ln w="12700">
            <a:solidFill>
              <a:srgbClr val="00B0F0"/>
            </a:solidFill>
            <a:miter/>
          </a:ln>
        </p:spPr>
        <p:txBody>
          <a:bodyPr lIns="45719" rIns="45719" anchor="ctr"/>
          <a:lstStyle/>
          <a:p>
            <a:pPr algn="ctr"/>
            <a:endParaRPr/>
          </a:p>
        </p:txBody>
      </p:sp>
      <p:sp>
        <p:nvSpPr>
          <p:cNvPr id="106" name="Round Diagonal Corner Rectangle 3"/>
          <p:cNvSpPr/>
          <p:nvPr/>
        </p:nvSpPr>
        <p:spPr>
          <a:xfrm>
            <a:off x="130645" y="58879"/>
            <a:ext cx="206088" cy="220980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264"/>
                </a:lnTo>
                <a:cubicBezTo>
                  <a:pt x="21600" y="21450"/>
                  <a:pt x="19988" y="21600"/>
                  <a:pt x="18000" y="21600"/>
                </a:cubicBezTo>
                <a:lnTo>
                  <a:pt x="0" y="21600"/>
                </a:lnTo>
                <a:lnTo>
                  <a:pt x="0" y="336"/>
                </a:lnTo>
                <a:cubicBezTo>
                  <a:pt x="0" y="150"/>
                  <a:pt x="1612" y="0"/>
                  <a:pt x="3600" y="0"/>
                </a:cubicBezTo>
                <a:close/>
              </a:path>
            </a:pathLst>
          </a:custGeom>
          <a:solidFill>
            <a:srgbClr val="0070C0"/>
          </a:solidFill>
          <a:ln w="12700">
            <a:solidFill>
              <a:srgbClr val="0070C0"/>
            </a:solidFill>
            <a:miter/>
          </a:ln>
        </p:spPr>
        <p:txBody>
          <a:bodyPr lIns="45719" rIns="45719" anchor="ctr"/>
          <a:lstStyle/>
          <a:p>
            <a:pPr algn="ctr"/>
            <a:endParaRPr/>
          </a:p>
        </p:txBody>
      </p:sp>
      <p:sp>
        <p:nvSpPr>
          <p:cNvPr id="107" name="Content Placeholder 6"/>
          <p:cNvSpPr txBox="1">
            <a:spLocks noGrp="1"/>
          </p:cNvSpPr>
          <p:nvPr>
            <p:ph type="body" sz="quarter" idx="1"/>
          </p:nvPr>
        </p:nvSpPr>
        <p:spPr>
          <a:xfrm>
            <a:off x="838200" y="1358877"/>
            <a:ext cx="10515600" cy="747252"/>
          </a:xfrm>
          <a:prstGeom prst="rect">
            <a:avLst/>
          </a:prstGeom>
        </p:spPr>
        <p:txBody>
          <a:bodyPr/>
          <a:lstStyle/>
          <a:p>
            <a:pPr marL="0" indent="0" defTabSz="804672">
              <a:spcBef>
                <a:spcPts val="800"/>
              </a:spcBef>
              <a:buSzTx/>
              <a:buNone/>
              <a:defRPr sz="1848">
                <a:latin typeface="Times New Roman"/>
                <a:ea typeface="Times New Roman"/>
                <a:cs typeface="Times New Roman"/>
                <a:sym typeface="Times New Roman"/>
              </a:defRPr>
            </a:pPr>
            <a:r>
              <a:t>Find the top 3 customers who have the maximum number of orders</a:t>
            </a:r>
          </a:p>
          <a:p>
            <a:pPr marL="0" indent="0" defTabSz="804672">
              <a:spcBef>
                <a:spcPts val="800"/>
              </a:spcBef>
              <a:buSzTx/>
              <a:buNone/>
              <a:defRPr sz="1848">
                <a:latin typeface="Times New Roman"/>
                <a:ea typeface="Times New Roman"/>
                <a:cs typeface="Times New Roman"/>
                <a:sym typeface="Times New Roman"/>
              </a:defRPr>
            </a:pPr>
            <a:r>
              <a:rPr sz="2112"/>
              <a:t>Code</a:t>
            </a:r>
            <a:r>
              <a:t>:</a:t>
            </a:r>
          </a:p>
        </p:txBody>
      </p:sp>
      <p:pic>
        <p:nvPicPr>
          <p:cNvPr id="108" name="Screenshot 2023-06-18 at 3.28.14 PM.png" descr="Screenshot 2023-06-18 at 3.28.14 PM.png"/>
          <p:cNvPicPr>
            <a:picLocks noChangeAspect="1"/>
          </p:cNvPicPr>
          <p:nvPr/>
        </p:nvPicPr>
        <p:blipFill>
          <a:blip r:embed="rId2"/>
          <a:stretch>
            <a:fillRect/>
          </a:stretch>
        </p:blipFill>
        <p:spPr>
          <a:xfrm>
            <a:off x="797323" y="3935105"/>
            <a:ext cx="3606801" cy="2197101"/>
          </a:xfrm>
          <a:prstGeom prst="rect">
            <a:avLst/>
          </a:prstGeom>
          <a:ln w="12700">
            <a:miter lim="400000"/>
          </a:ln>
        </p:spPr>
      </p:pic>
      <p:pic>
        <p:nvPicPr>
          <p:cNvPr id="109" name="Image" descr="Image"/>
          <p:cNvPicPr>
            <a:picLocks noChangeAspect="1"/>
          </p:cNvPicPr>
          <p:nvPr/>
        </p:nvPicPr>
        <p:blipFill>
          <a:blip r:embed="rId3"/>
          <a:stretch>
            <a:fillRect/>
          </a:stretch>
        </p:blipFill>
        <p:spPr>
          <a:xfrm>
            <a:off x="799914" y="2133970"/>
            <a:ext cx="7416801" cy="1016001"/>
          </a:xfrm>
          <a:prstGeom prst="rect">
            <a:avLst/>
          </a:prstGeom>
          <a:ln w="12700">
            <a:miter lim="400000"/>
          </a:ln>
        </p:spPr>
      </p:pic>
      <p:sp>
        <p:nvSpPr>
          <p:cNvPr id="110" name="Output:"/>
          <p:cNvSpPr txBox="1"/>
          <p:nvPr/>
        </p:nvSpPr>
        <p:spPr>
          <a:xfrm>
            <a:off x="866947" y="3331841"/>
            <a:ext cx="1021394" cy="421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000">
                <a:latin typeface="Times New Roman"/>
                <a:ea typeface="Times New Roman"/>
                <a:cs typeface="Times New Roman"/>
                <a:sym typeface="Times New Roman"/>
              </a:defRPr>
            </a:pPr>
            <a:r>
              <a:rPr sz="2400"/>
              <a:t>Output</a:t>
            </a:r>
            <a:r>
              <a:t>:</a:t>
            </a:r>
          </a:p>
        </p:txBody>
      </p:sp>
      <p:sp>
        <p:nvSpPr>
          <p:cNvPr id="111" name="Sales and delivery"/>
          <p:cNvSpPr txBox="1"/>
          <p:nvPr/>
        </p:nvSpPr>
        <p:spPr>
          <a:xfrm>
            <a:off x="743018" y="513702"/>
            <a:ext cx="3715410" cy="4092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300">
                <a:latin typeface="Times New Roman"/>
                <a:ea typeface="Times New Roman"/>
                <a:cs typeface="Times New Roman"/>
                <a:sym typeface="Times New Roman"/>
              </a:defRPr>
            </a:lvl1pPr>
          </a:lstStyle>
          <a:p>
            <a:r>
              <a:t>Sales and delivery</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
          <p:cNvSpPr txBox="1">
            <a:spLocks noGrp="1"/>
          </p:cNvSpPr>
          <p:nvPr>
            <p:ph type="title"/>
          </p:nvPr>
        </p:nvSpPr>
        <p:spPr>
          <a:xfrm>
            <a:off x="838200" y="1"/>
            <a:ext cx="10515600" cy="990601"/>
          </a:xfrm>
          <a:prstGeom prst="rect">
            <a:avLst/>
          </a:prstGeom>
        </p:spPr>
        <p:txBody>
          <a:bodyPr/>
          <a:lstStyle>
            <a:lvl1pPr>
              <a:defRPr sz="2500" b="1">
                <a:latin typeface="Times New Roman"/>
                <a:ea typeface="Times New Roman"/>
                <a:cs typeface="Times New Roman"/>
                <a:sym typeface="Times New Roman"/>
              </a:defRPr>
            </a:lvl1pPr>
          </a:lstStyle>
          <a:p>
            <a:r>
              <a:t>Question 2</a:t>
            </a:r>
          </a:p>
        </p:txBody>
      </p:sp>
      <p:sp>
        <p:nvSpPr>
          <p:cNvPr id="114" name="Round Diagonal Corner Rectangle 4"/>
          <p:cNvSpPr/>
          <p:nvPr/>
        </p:nvSpPr>
        <p:spPr>
          <a:xfrm>
            <a:off x="130644" y="2268679"/>
            <a:ext cx="206087" cy="446117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434"/>
                </a:lnTo>
                <a:cubicBezTo>
                  <a:pt x="21600" y="21526"/>
                  <a:pt x="19988" y="21600"/>
                  <a:pt x="18000" y="21600"/>
                </a:cubicBezTo>
                <a:lnTo>
                  <a:pt x="0" y="21600"/>
                </a:lnTo>
                <a:lnTo>
                  <a:pt x="0" y="166"/>
                </a:lnTo>
                <a:cubicBezTo>
                  <a:pt x="0" y="74"/>
                  <a:pt x="1612" y="0"/>
                  <a:pt x="3600" y="0"/>
                </a:cubicBezTo>
                <a:close/>
              </a:path>
            </a:pathLst>
          </a:custGeom>
          <a:solidFill>
            <a:srgbClr val="00B0F0"/>
          </a:solidFill>
          <a:ln w="12700">
            <a:solidFill>
              <a:srgbClr val="00B0F0"/>
            </a:solidFill>
            <a:miter/>
          </a:ln>
        </p:spPr>
        <p:txBody>
          <a:bodyPr lIns="45719" rIns="45719" anchor="ctr"/>
          <a:lstStyle/>
          <a:p>
            <a:pPr algn="ctr"/>
            <a:endParaRPr/>
          </a:p>
        </p:txBody>
      </p:sp>
      <p:sp>
        <p:nvSpPr>
          <p:cNvPr id="115" name="Round Diagonal Corner Rectangle 3"/>
          <p:cNvSpPr/>
          <p:nvPr/>
        </p:nvSpPr>
        <p:spPr>
          <a:xfrm>
            <a:off x="130645" y="58879"/>
            <a:ext cx="206088" cy="220980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264"/>
                </a:lnTo>
                <a:cubicBezTo>
                  <a:pt x="21600" y="21450"/>
                  <a:pt x="19988" y="21600"/>
                  <a:pt x="18000" y="21600"/>
                </a:cubicBezTo>
                <a:lnTo>
                  <a:pt x="0" y="21600"/>
                </a:lnTo>
                <a:lnTo>
                  <a:pt x="0" y="336"/>
                </a:lnTo>
                <a:cubicBezTo>
                  <a:pt x="0" y="150"/>
                  <a:pt x="1612" y="0"/>
                  <a:pt x="3600" y="0"/>
                </a:cubicBezTo>
                <a:close/>
              </a:path>
            </a:pathLst>
          </a:custGeom>
          <a:solidFill>
            <a:srgbClr val="0070C0"/>
          </a:solidFill>
          <a:ln w="12700">
            <a:solidFill>
              <a:srgbClr val="0070C0"/>
            </a:solidFill>
            <a:miter/>
          </a:ln>
        </p:spPr>
        <p:txBody>
          <a:bodyPr lIns="45719" rIns="45719" anchor="ctr"/>
          <a:lstStyle/>
          <a:p>
            <a:pPr algn="ctr"/>
            <a:endParaRPr/>
          </a:p>
        </p:txBody>
      </p:sp>
      <p:sp>
        <p:nvSpPr>
          <p:cNvPr id="116" name="Content Placeholder 6"/>
          <p:cNvSpPr txBox="1">
            <a:spLocks noGrp="1"/>
          </p:cNvSpPr>
          <p:nvPr>
            <p:ph type="body" sz="quarter" idx="1"/>
          </p:nvPr>
        </p:nvSpPr>
        <p:spPr>
          <a:xfrm>
            <a:off x="838200" y="790154"/>
            <a:ext cx="10515600" cy="747252"/>
          </a:xfrm>
          <a:prstGeom prst="rect">
            <a:avLst/>
          </a:prstGeom>
        </p:spPr>
        <p:txBody>
          <a:bodyPr/>
          <a:lstStyle/>
          <a:p>
            <a:pPr marL="0" indent="0" defTabSz="768095">
              <a:spcBef>
                <a:spcPts val="800"/>
              </a:spcBef>
              <a:buSzTx/>
              <a:buNone/>
              <a:defRPr sz="1764">
                <a:latin typeface="Times New Roman"/>
                <a:ea typeface="Times New Roman"/>
                <a:cs typeface="Times New Roman"/>
                <a:sym typeface="Times New Roman"/>
              </a:defRPr>
            </a:pPr>
            <a:r>
              <a:t>Create a new column DaysTakenForDelivery that contains the date difference between Order_Date and Ship_Date.</a:t>
            </a:r>
          </a:p>
          <a:p>
            <a:pPr marL="0" indent="0" defTabSz="768095">
              <a:spcBef>
                <a:spcPts val="800"/>
              </a:spcBef>
              <a:buSzTx/>
              <a:buNone/>
              <a:defRPr sz="1764">
                <a:latin typeface="Times New Roman"/>
                <a:ea typeface="Times New Roman"/>
                <a:cs typeface="Times New Roman"/>
                <a:sym typeface="Times New Roman"/>
              </a:defRPr>
            </a:pPr>
            <a:r>
              <a:rPr sz="2016"/>
              <a:t>Code</a:t>
            </a:r>
            <a:r>
              <a:t>:</a:t>
            </a:r>
          </a:p>
        </p:txBody>
      </p:sp>
      <p:sp>
        <p:nvSpPr>
          <p:cNvPr id="117" name="Output:"/>
          <p:cNvSpPr txBox="1"/>
          <p:nvPr/>
        </p:nvSpPr>
        <p:spPr>
          <a:xfrm>
            <a:off x="607976" y="3995247"/>
            <a:ext cx="1021393" cy="421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000">
                <a:latin typeface="Times New Roman"/>
                <a:ea typeface="Times New Roman"/>
                <a:cs typeface="Times New Roman"/>
                <a:sym typeface="Times New Roman"/>
              </a:defRPr>
            </a:pPr>
            <a:r>
              <a:rPr sz="2400" dirty="0"/>
              <a:t>Output</a:t>
            </a:r>
            <a:r>
              <a:rPr dirty="0"/>
              <a:t>:</a:t>
            </a:r>
          </a:p>
        </p:txBody>
      </p:sp>
      <p:pic>
        <p:nvPicPr>
          <p:cNvPr id="118" name="Image" descr="Image"/>
          <p:cNvPicPr>
            <a:picLocks noChangeAspect="1"/>
          </p:cNvPicPr>
          <p:nvPr/>
        </p:nvPicPr>
        <p:blipFill>
          <a:blip r:embed="rId2"/>
          <a:stretch>
            <a:fillRect/>
          </a:stretch>
        </p:blipFill>
        <p:spPr>
          <a:xfrm>
            <a:off x="607976" y="3543959"/>
            <a:ext cx="8986632" cy="524669"/>
          </a:xfrm>
          <a:prstGeom prst="rect">
            <a:avLst/>
          </a:prstGeom>
          <a:ln w="12700">
            <a:miter lim="400000"/>
          </a:ln>
        </p:spPr>
      </p:pic>
      <p:pic>
        <p:nvPicPr>
          <p:cNvPr id="119" name="Image" descr="Image"/>
          <p:cNvPicPr>
            <a:picLocks noChangeAspect="1"/>
          </p:cNvPicPr>
          <p:nvPr/>
        </p:nvPicPr>
        <p:blipFill>
          <a:blip r:embed="rId3"/>
          <a:stretch>
            <a:fillRect/>
          </a:stretch>
        </p:blipFill>
        <p:spPr>
          <a:xfrm>
            <a:off x="607976" y="4605593"/>
            <a:ext cx="4476826" cy="1906481"/>
          </a:xfrm>
          <a:prstGeom prst="rect">
            <a:avLst/>
          </a:prstGeom>
          <a:ln w="12700">
            <a:miter lim="400000"/>
          </a:ln>
        </p:spPr>
      </p:pic>
      <p:pic>
        <p:nvPicPr>
          <p:cNvPr id="3" name="Picture 2">
            <a:extLst>
              <a:ext uri="{FF2B5EF4-FFF2-40B4-BE49-F238E27FC236}">
                <a16:creationId xmlns:a16="http://schemas.microsoft.com/office/drawing/2014/main" id="{89C7AAD5-BF46-3633-79A1-E0FD1B3655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976" y="1527567"/>
            <a:ext cx="7993714" cy="1786474"/>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838200" y="1"/>
            <a:ext cx="10515600" cy="990601"/>
          </a:xfrm>
          <a:prstGeom prst="rect">
            <a:avLst/>
          </a:prstGeom>
        </p:spPr>
        <p:txBody>
          <a:bodyPr/>
          <a:lstStyle>
            <a:lvl1pPr>
              <a:defRPr sz="2500" b="1">
                <a:latin typeface="Times New Roman"/>
                <a:ea typeface="Times New Roman"/>
                <a:cs typeface="Times New Roman"/>
                <a:sym typeface="Times New Roman"/>
              </a:defRPr>
            </a:lvl1pPr>
          </a:lstStyle>
          <a:p>
            <a:r>
              <a:t>Question 3</a:t>
            </a:r>
          </a:p>
        </p:txBody>
      </p:sp>
      <p:sp>
        <p:nvSpPr>
          <p:cNvPr id="122" name="Round Diagonal Corner Rectangle 4"/>
          <p:cNvSpPr/>
          <p:nvPr/>
        </p:nvSpPr>
        <p:spPr>
          <a:xfrm>
            <a:off x="130644" y="2268679"/>
            <a:ext cx="206087" cy="446117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434"/>
                </a:lnTo>
                <a:cubicBezTo>
                  <a:pt x="21600" y="21526"/>
                  <a:pt x="19988" y="21600"/>
                  <a:pt x="18000" y="21600"/>
                </a:cubicBezTo>
                <a:lnTo>
                  <a:pt x="0" y="21600"/>
                </a:lnTo>
                <a:lnTo>
                  <a:pt x="0" y="166"/>
                </a:lnTo>
                <a:cubicBezTo>
                  <a:pt x="0" y="74"/>
                  <a:pt x="1612" y="0"/>
                  <a:pt x="3600" y="0"/>
                </a:cubicBezTo>
                <a:close/>
              </a:path>
            </a:pathLst>
          </a:custGeom>
          <a:solidFill>
            <a:srgbClr val="00B0F0"/>
          </a:solidFill>
          <a:ln w="12700">
            <a:solidFill>
              <a:srgbClr val="00B0F0"/>
            </a:solidFill>
            <a:miter/>
          </a:ln>
        </p:spPr>
        <p:txBody>
          <a:bodyPr lIns="45719" rIns="45719" anchor="ctr"/>
          <a:lstStyle/>
          <a:p>
            <a:pPr algn="ctr"/>
            <a:endParaRPr/>
          </a:p>
        </p:txBody>
      </p:sp>
      <p:sp>
        <p:nvSpPr>
          <p:cNvPr id="123" name="Round Diagonal Corner Rectangle 3"/>
          <p:cNvSpPr/>
          <p:nvPr/>
        </p:nvSpPr>
        <p:spPr>
          <a:xfrm>
            <a:off x="130645" y="58879"/>
            <a:ext cx="206088" cy="220980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264"/>
                </a:lnTo>
                <a:cubicBezTo>
                  <a:pt x="21600" y="21450"/>
                  <a:pt x="19988" y="21600"/>
                  <a:pt x="18000" y="21600"/>
                </a:cubicBezTo>
                <a:lnTo>
                  <a:pt x="0" y="21600"/>
                </a:lnTo>
                <a:lnTo>
                  <a:pt x="0" y="336"/>
                </a:lnTo>
                <a:cubicBezTo>
                  <a:pt x="0" y="150"/>
                  <a:pt x="1612" y="0"/>
                  <a:pt x="3600" y="0"/>
                </a:cubicBezTo>
                <a:close/>
              </a:path>
            </a:pathLst>
          </a:custGeom>
          <a:solidFill>
            <a:srgbClr val="0070C0"/>
          </a:solidFill>
          <a:ln w="12700">
            <a:solidFill>
              <a:srgbClr val="0070C0"/>
            </a:solidFill>
            <a:miter/>
          </a:ln>
        </p:spPr>
        <p:txBody>
          <a:bodyPr lIns="45719" rIns="45719" anchor="ctr"/>
          <a:lstStyle/>
          <a:p>
            <a:pPr algn="ctr"/>
            <a:endParaRPr/>
          </a:p>
        </p:txBody>
      </p:sp>
      <p:sp>
        <p:nvSpPr>
          <p:cNvPr id="124" name="Content Placeholder 6"/>
          <p:cNvSpPr txBox="1">
            <a:spLocks noGrp="1"/>
          </p:cNvSpPr>
          <p:nvPr>
            <p:ph type="body" sz="quarter" idx="1"/>
          </p:nvPr>
        </p:nvSpPr>
        <p:spPr>
          <a:xfrm>
            <a:off x="838200" y="790154"/>
            <a:ext cx="10515600" cy="747252"/>
          </a:xfrm>
          <a:prstGeom prst="rect">
            <a:avLst/>
          </a:prstGeom>
        </p:spPr>
        <p:txBody>
          <a:bodyPr>
            <a:normAutofit lnSpcReduction="10000"/>
          </a:bodyPr>
          <a:lstStyle/>
          <a:p>
            <a:pPr marL="0" indent="0" defTabSz="758951">
              <a:spcBef>
                <a:spcPts val="800"/>
              </a:spcBef>
              <a:buSzTx/>
              <a:buNone/>
              <a:defRPr sz="2075">
                <a:solidFill>
                  <a:srgbClr val="FF0000"/>
                </a:solidFill>
                <a:latin typeface="Times New Roman"/>
                <a:ea typeface="Times New Roman"/>
                <a:cs typeface="Times New Roman"/>
                <a:sym typeface="Times New Roman"/>
              </a:defRPr>
            </a:pPr>
            <a:r>
              <a:rPr>
                <a:solidFill>
                  <a:srgbClr val="000000"/>
                </a:solidFill>
              </a:rPr>
              <a:t>Find the customer whose order took the maximum time to get delivered.</a:t>
            </a:r>
          </a:p>
          <a:p>
            <a:pPr marL="0" indent="0" defTabSz="758951">
              <a:spcBef>
                <a:spcPts val="800"/>
              </a:spcBef>
              <a:buSzTx/>
              <a:buNone/>
              <a:defRPr sz="1743">
                <a:latin typeface="Times New Roman"/>
                <a:ea typeface="Times New Roman"/>
                <a:cs typeface="Times New Roman"/>
                <a:sym typeface="Times New Roman"/>
              </a:defRPr>
            </a:pPr>
            <a:r>
              <a:rPr sz="1992"/>
              <a:t>Code</a:t>
            </a:r>
            <a:r>
              <a:t>:</a:t>
            </a:r>
          </a:p>
        </p:txBody>
      </p:sp>
      <p:sp>
        <p:nvSpPr>
          <p:cNvPr id="125" name="Output:"/>
          <p:cNvSpPr txBox="1"/>
          <p:nvPr/>
        </p:nvSpPr>
        <p:spPr>
          <a:xfrm>
            <a:off x="878796" y="2096466"/>
            <a:ext cx="1021393" cy="421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000">
                <a:latin typeface="Times New Roman"/>
                <a:ea typeface="Times New Roman"/>
                <a:cs typeface="Times New Roman"/>
                <a:sym typeface="Times New Roman"/>
              </a:defRPr>
            </a:pPr>
            <a:r>
              <a:rPr sz="2400"/>
              <a:t>Output</a:t>
            </a:r>
            <a:r>
              <a:t>:</a:t>
            </a:r>
          </a:p>
        </p:txBody>
      </p:sp>
      <p:pic>
        <p:nvPicPr>
          <p:cNvPr id="126" name="Image" descr="Image"/>
          <p:cNvPicPr>
            <a:picLocks noChangeAspect="1"/>
          </p:cNvPicPr>
          <p:nvPr/>
        </p:nvPicPr>
        <p:blipFill>
          <a:blip r:embed="rId2"/>
          <a:stretch>
            <a:fillRect/>
          </a:stretch>
        </p:blipFill>
        <p:spPr>
          <a:xfrm>
            <a:off x="884741" y="2695954"/>
            <a:ext cx="1516443" cy="830053"/>
          </a:xfrm>
          <a:prstGeom prst="rect">
            <a:avLst/>
          </a:prstGeom>
          <a:ln w="12700">
            <a:miter lim="400000"/>
          </a:ln>
        </p:spPr>
      </p:pic>
      <p:pic>
        <p:nvPicPr>
          <p:cNvPr id="127" name="Image" descr="Image"/>
          <p:cNvPicPr>
            <a:picLocks noChangeAspect="1"/>
          </p:cNvPicPr>
          <p:nvPr/>
        </p:nvPicPr>
        <p:blipFill>
          <a:blip r:embed="rId3"/>
          <a:stretch>
            <a:fillRect/>
          </a:stretch>
        </p:blipFill>
        <p:spPr>
          <a:xfrm>
            <a:off x="761952" y="1559269"/>
            <a:ext cx="11335650" cy="359103"/>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1"/>
          <p:cNvSpPr txBox="1">
            <a:spLocks noGrp="1"/>
          </p:cNvSpPr>
          <p:nvPr>
            <p:ph type="title"/>
          </p:nvPr>
        </p:nvSpPr>
        <p:spPr>
          <a:xfrm>
            <a:off x="838200" y="1"/>
            <a:ext cx="10515600" cy="990601"/>
          </a:xfrm>
          <a:prstGeom prst="rect">
            <a:avLst/>
          </a:prstGeom>
        </p:spPr>
        <p:txBody>
          <a:bodyPr/>
          <a:lstStyle>
            <a:lvl1pPr>
              <a:defRPr sz="2500" b="1">
                <a:latin typeface="Times New Roman"/>
                <a:ea typeface="Times New Roman"/>
                <a:cs typeface="Times New Roman"/>
                <a:sym typeface="Times New Roman"/>
              </a:defRPr>
            </a:lvl1pPr>
          </a:lstStyle>
          <a:p>
            <a:r>
              <a:t>Question 4</a:t>
            </a:r>
          </a:p>
        </p:txBody>
      </p:sp>
      <p:sp>
        <p:nvSpPr>
          <p:cNvPr id="130" name="Round Diagonal Corner Rectangle 4"/>
          <p:cNvSpPr/>
          <p:nvPr/>
        </p:nvSpPr>
        <p:spPr>
          <a:xfrm>
            <a:off x="130644" y="2268679"/>
            <a:ext cx="206087" cy="446117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434"/>
                </a:lnTo>
                <a:cubicBezTo>
                  <a:pt x="21600" y="21526"/>
                  <a:pt x="19988" y="21600"/>
                  <a:pt x="18000" y="21600"/>
                </a:cubicBezTo>
                <a:lnTo>
                  <a:pt x="0" y="21600"/>
                </a:lnTo>
                <a:lnTo>
                  <a:pt x="0" y="166"/>
                </a:lnTo>
                <a:cubicBezTo>
                  <a:pt x="0" y="74"/>
                  <a:pt x="1612" y="0"/>
                  <a:pt x="3600" y="0"/>
                </a:cubicBezTo>
                <a:close/>
              </a:path>
            </a:pathLst>
          </a:custGeom>
          <a:solidFill>
            <a:srgbClr val="00B0F0"/>
          </a:solidFill>
          <a:ln w="12700">
            <a:solidFill>
              <a:srgbClr val="00B0F0"/>
            </a:solidFill>
            <a:miter/>
          </a:ln>
        </p:spPr>
        <p:txBody>
          <a:bodyPr lIns="45719" rIns="45719" anchor="ctr"/>
          <a:lstStyle/>
          <a:p>
            <a:pPr algn="ctr"/>
            <a:endParaRPr/>
          </a:p>
        </p:txBody>
      </p:sp>
      <p:sp>
        <p:nvSpPr>
          <p:cNvPr id="131" name="Round Diagonal Corner Rectangle 3"/>
          <p:cNvSpPr/>
          <p:nvPr/>
        </p:nvSpPr>
        <p:spPr>
          <a:xfrm>
            <a:off x="130645" y="58879"/>
            <a:ext cx="206088" cy="220980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264"/>
                </a:lnTo>
                <a:cubicBezTo>
                  <a:pt x="21600" y="21450"/>
                  <a:pt x="19988" y="21600"/>
                  <a:pt x="18000" y="21600"/>
                </a:cubicBezTo>
                <a:lnTo>
                  <a:pt x="0" y="21600"/>
                </a:lnTo>
                <a:lnTo>
                  <a:pt x="0" y="336"/>
                </a:lnTo>
                <a:cubicBezTo>
                  <a:pt x="0" y="150"/>
                  <a:pt x="1612" y="0"/>
                  <a:pt x="3600" y="0"/>
                </a:cubicBezTo>
                <a:close/>
              </a:path>
            </a:pathLst>
          </a:custGeom>
          <a:solidFill>
            <a:srgbClr val="0070C0"/>
          </a:solidFill>
          <a:ln w="12700">
            <a:solidFill>
              <a:srgbClr val="0070C0"/>
            </a:solidFill>
            <a:miter/>
          </a:ln>
        </p:spPr>
        <p:txBody>
          <a:bodyPr lIns="45719" rIns="45719" anchor="ctr"/>
          <a:lstStyle/>
          <a:p>
            <a:pPr algn="ctr"/>
            <a:endParaRPr/>
          </a:p>
        </p:txBody>
      </p:sp>
      <p:sp>
        <p:nvSpPr>
          <p:cNvPr id="132" name="Content Placeholder 6"/>
          <p:cNvSpPr txBox="1">
            <a:spLocks noGrp="1"/>
          </p:cNvSpPr>
          <p:nvPr>
            <p:ph type="body" sz="quarter" idx="1"/>
          </p:nvPr>
        </p:nvSpPr>
        <p:spPr>
          <a:xfrm>
            <a:off x="838200" y="790154"/>
            <a:ext cx="10515600" cy="747252"/>
          </a:xfrm>
          <a:prstGeom prst="rect">
            <a:avLst/>
          </a:prstGeom>
        </p:spPr>
        <p:txBody>
          <a:bodyPr>
            <a:normAutofit lnSpcReduction="10000"/>
          </a:bodyPr>
          <a:lstStyle/>
          <a:p>
            <a:pPr marL="0" indent="0" defTabSz="758951">
              <a:spcBef>
                <a:spcPts val="800"/>
              </a:spcBef>
              <a:buSzTx/>
              <a:buNone/>
              <a:defRPr sz="2075">
                <a:solidFill>
                  <a:srgbClr val="FF0000"/>
                </a:solidFill>
                <a:latin typeface="Times New Roman"/>
                <a:ea typeface="Times New Roman"/>
                <a:cs typeface="Times New Roman"/>
                <a:sym typeface="Times New Roman"/>
              </a:defRPr>
            </a:pPr>
            <a:r>
              <a:rPr>
                <a:solidFill>
                  <a:srgbClr val="000000"/>
                </a:solidFill>
              </a:rPr>
              <a:t>Retrieve  total sales made by each product from the data (use Windows function)</a:t>
            </a:r>
          </a:p>
          <a:p>
            <a:pPr marL="0" indent="0" defTabSz="758951">
              <a:spcBef>
                <a:spcPts val="800"/>
              </a:spcBef>
              <a:buSzTx/>
              <a:buNone/>
              <a:defRPr sz="2075">
                <a:solidFill>
                  <a:srgbClr val="FF0000"/>
                </a:solidFill>
                <a:latin typeface="Times New Roman"/>
                <a:ea typeface="Times New Roman"/>
                <a:cs typeface="Times New Roman"/>
                <a:sym typeface="Times New Roman"/>
              </a:defRPr>
            </a:pPr>
            <a:r>
              <a:rPr sz="1992">
                <a:solidFill>
                  <a:srgbClr val="000000"/>
                </a:solidFill>
              </a:rPr>
              <a:t>Code</a:t>
            </a:r>
            <a:r>
              <a:rPr>
                <a:solidFill>
                  <a:srgbClr val="000000"/>
                </a:solidFill>
              </a:rPr>
              <a:t>:</a:t>
            </a:r>
          </a:p>
        </p:txBody>
      </p:sp>
      <p:sp>
        <p:nvSpPr>
          <p:cNvPr id="133" name="Output:"/>
          <p:cNvSpPr txBox="1"/>
          <p:nvPr/>
        </p:nvSpPr>
        <p:spPr>
          <a:xfrm>
            <a:off x="878796" y="2096466"/>
            <a:ext cx="1021393" cy="421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000">
                <a:latin typeface="Times New Roman"/>
                <a:ea typeface="Times New Roman"/>
                <a:cs typeface="Times New Roman"/>
                <a:sym typeface="Times New Roman"/>
              </a:defRPr>
            </a:pPr>
            <a:r>
              <a:rPr sz="2400"/>
              <a:t>Output</a:t>
            </a:r>
            <a:r>
              <a:t>:</a:t>
            </a:r>
          </a:p>
        </p:txBody>
      </p:sp>
      <p:pic>
        <p:nvPicPr>
          <p:cNvPr id="134" name="Image" descr="Image"/>
          <p:cNvPicPr>
            <a:picLocks noChangeAspect="1"/>
          </p:cNvPicPr>
          <p:nvPr/>
        </p:nvPicPr>
        <p:blipFill>
          <a:blip r:embed="rId2"/>
          <a:stretch>
            <a:fillRect/>
          </a:stretch>
        </p:blipFill>
        <p:spPr>
          <a:xfrm>
            <a:off x="797378" y="1508634"/>
            <a:ext cx="9436101" cy="381001"/>
          </a:xfrm>
          <a:prstGeom prst="rect">
            <a:avLst/>
          </a:prstGeom>
          <a:ln w="12700">
            <a:miter lim="400000"/>
          </a:ln>
        </p:spPr>
      </p:pic>
      <p:pic>
        <p:nvPicPr>
          <p:cNvPr id="135" name="Image" descr="Image"/>
          <p:cNvPicPr>
            <a:picLocks noChangeAspect="1"/>
          </p:cNvPicPr>
          <p:nvPr/>
        </p:nvPicPr>
        <p:blipFill>
          <a:blip r:embed="rId3"/>
          <a:stretch>
            <a:fillRect/>
          </a:stretch>
        </p:blipFill>
        <p:spPr>
          <a:xfrm>
            <a:off x="849659" y="2619664"/>
            <a:ext cx="2222501" cy="3759201"/>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
          <p:cNvSpPr txBox="1">
            <a:spLocks noGrp="1"/>
          </p:cNvSpPr>
          <p:nvPr>
            <p:ph type="title"/>
          </p:nvPr>
        </p:nvSpPr>
        <p:spPr>
          <a:xfrm>
            <a:off x="838200" y="1"/>
            <a:ext cx="10515600" cy="990601"/>
          </a:xfrm>
          <a:prstGeom prst="rect">
            <a:avLst/>
          </a:prstGeom>
        </p:spPr>
        <p:txBody>
          <a:bodyPr/>
          <a:lstStyle>
            <a:lvl1pPr>
              <a:defRPr sz="2500" b="1">
                <a:latin typeface="Times New Roman"/>
                <a:ea typeface="Times New Roman"/>
                <a:cs typeface="Times New Roman"/>
                <a:sym typeface="Times New Roman"/>
              </a:defRPr>
            </a:lvl1pPr>
          </a:lstStyle>
          <a:p>
            <a:r>
              <a:t>Question 5</a:t>
            </a:r>
          </a:p>
        </p:txBody>
      </p:sp>
      <p:sp>
        <p:nvSpPr>
          <p:cNvPr id="138" name="Round Diagonal Corner Rectangle 4"/>
          <p:cNvSpPr/>
          <p:nvPr/>
        </p:nvSpPr>
        <p:spPr>
          <a:xfrm>
            <a:off x="130644" y="2268679"/>
            <a:ext cx="206087" cy="446117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434"/>
                </a:lnTo>
                <a:cubicBezTo>
                  <a:pt x="21600" y="21526"/>
                  <a:pt x="19988" y="21600"/>
                  <a:pt x="18000" y="21600"/>
                </a:cubicBezTo>
                <a:lnTo>
                  <a:pt x="0" y="21600"/>
                </a:lnTo>
                <a:lnTo>
                  <a:pt x="0" y="166"/>
                </a:lnTo>
                <a:cubicBezTo>
                  <a:pt x="0" y="74"/>
                  <a:pt x="1612" y="0"/>
                  <a:pt x="3600" y="0"/>
                </a:cubicBezTo>
                <a:close/>
              </a:path>
            </a:pathLst>
          </a:custGeom>
          <a:solidFill>
            <a:srgbClr val="00B0F0"/>
          </a:solidFill>
          <a:ln w="12700">
            <a:solidFill>
              <a:srgbClr val="00B0F0"/>
            </a:solidFill>
            <a:miter/>
          </a:ln>
        </p:spPr>
        <p:txBody>
          <a:bodyPr lIns="45719" rIns="45719" anchor="ctr"/>
          <a:lstStyle/>
          <a:p>
            <a:pPr algn="ctr"/>
            <a:endParaRPr/>
          </a:p>
        </p:txBody>
      </p:sp>
      <p:sp>
        <p:nvSpPr>
          <p:cNvPr id="139" name="Round Diagonal Corner Rectangle 3"/>
          <p:cNvSpPr/>
          <p:nvPr/>
        </p:nvSpPr>
        <p:spPr>
          <a:xfrm>
            <a:off x="130645" y="58879"/>
            <a:ext cx="206088" cy="220980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264"/>
                </a:lnTo>
                <a:cubicBezTo>
                  <a:pt x="21600" y="21450"/>
                  <a:pt x="19988" y="21600"/>
                  <a:pt x="18000" y="21600"/>
                </a:cubicBezTo>
                <a:lnTo>
                  <a:pt x="0" y="21600"/>
                </a:lnTo>
                <a:lnTo>
                  <a:pt x="0" y="336"/>
                </a:lnTo>
                <a:cubicBezTo>
                  <a:pt x="0" y="150"/>
                  <a:pt x="1612" y="0"/>
                  <a:pt x="3600" y="0"/>
                </a:cubicBezTo>
                <a:close/>
              </a:path>
            </a:pathLst>
          </a:custGeom>
          <a:solidFill>
            <a:srgbClr val="0070C0"/>
          </a:solidFill>
          <a:ln w="12700">
            <a:solidFill>
              <a:srgbClr val="0070C0"/>
            </a:solidFill>
            <a:miter/>
          </a:ln>
        </p:spPr>
        <p:txBody>
          <a:bodyPr lIns="45719" rIns="45719" anchor="ctr"/>
          <a:lstStyle/>
          <a:p>
            <a:pPr algn="ctr"/>
            <a:endParaRPr/>
          </a:p>
        </p:txBody>
      </p:sp>
      <p:sp>
        <p:nvSpPr>
          <p:cNvPr id="140" name="Content Placeholder 6"/>
          <p:cNvSpPr txBox="1">
            <a:spLocks noGrp="1"/>
          </p:cNvSpPr>
          <p:nvPr>
            <p:ph type="body" sz="quarter" idx="1"/>
          </p:nvPr>
        </p:nvSpPr>
        <p:spPr>
          <a:xfrm>
            <a:off x="838200" y="790154"/>
            <a:ext cx="10515600" cy="747252"/>
          </a:xfrm>
          <a:prstGeom prst="rect">
            <a:avLst/>
          </a:prstGeom>
        </p:spPr>
        <p:txBody>
          <a:bodyPr>
            <a:normAutofit lnSpcReduction="10000"/>
          </a:bodyPr>
          <a:lstStyle/>
          <a:p>
            <a:pPr marL="0" indent="0" defTabSz="758951">
              <a:spcBef>
                <a:spcPts val="800"/>
              </a:spcBef>
              <a:buSzTx/>
              <a:buNone/>
              <a:defRPr sz="2075">
                <a:solidFill>
                  <a:srgbClr val="FF0000"/>
                </a:solidFill>
                <a:latin typeface="Times New Roman"/>
                <a:ea typeface="Times New Roman"/>
                <a:cs typeface="Times New Roman"/>
                <a:sym typeface="Times New Roman"/>
              </a:defRPr>
            </a:pPr>
            <a:r>
              <a:rPr>
                <a:solidFill>
                  <a:srgbClr val="000000"/>
                </a:solidFill>
              </a:rPr>
              <a:t>Retrieve the total profit made from each product from the data (use windows function)</a:t>
            </a:r>
          </a:p>
          <a:p>
            <a:pPr marL="0" indent="0" defTabSz="758951">
              <a:spcBef>
                <a:spcPts val="800"/>
              </a:spcBef>
              <a:buSzTx/>
              <a:buNone/>
              <a:defRPr sz="2075">
                <a:solidFill>
                  <a:srgbClr val="FF0000"/>
                </a:solidFill>
                <a:latin typeface="Times New Roman"/>
                <a:ea typeface="Times New Roman"/>
                <a:cs typeface="Times New Roman"/>
                <a:sym typeface="Times New Roman"/>
              </a:defRPr>
            </a:pPr>
            <a:r>
              <a:rPr sz="1992">
                <a:solidFill>
                  <a:srgbClr val="000000"/>
                </a:solidFill>
              </a:rPr>
              <a:t>Code</a:t>
            </a:r>
            <a:r>
              <a:rPr>
                <a:solidFill>
                  <a:srgbClr val="000000"/>
                </a:solidFill>
              </a:rPr>
              <a:t>:</a:t>
            </a:r>
          </a:p>
        </p:txBody>
      </p:sp>
      <p:sp>
        <p:nvSpPr>
          <p:cNvPr id="141" name="Output:"/>
          <p:cNvSpPr txBox="1"/>
          <p:nvPr/>
        </p:nvSpPr>
        <p:spPr>
          <a:xfrm>
            <a:off x="878796" y="2096466"/>
            <a:ext cx="1021393" cy="421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000">
                <a:latin typeface="Times New Roman"/>
                <a:ea typeface="Times New Roman"/>
                <a:cs typeface="Times New Roman"/>
                <a:sym typeface="Times New Roman"/>
              </a:defRPr>
            </a:pPr>
            <a:r>
              <a:rPr sz="2400"/>
              <a:t>Output</a:t>
            </a:r>
            <a:r>
              <a:t>:</a:t>
            </a:r>
          </a:p>
        </p:txBody>
      </p:sp>
      <p:pic>
        <p:nvPicPr>
          <p:cNvPr id="142" name="Image" descr="Image"/>
          <p:cNvPicPr>
            <a:picLocks noChangeAspect="1"/>
          </p:cNvPicPr>
          <p:nvPr/>
        </p:nvPicPr>
        <p:blipFill>
          <a:blip r:embed="rId2"/>
          <a:stretch>
            <a:fillRect/>
          </a:stretch>
        </p:blipFill>
        <p:spPr>
          <a:xfrm>
            <a:off x="861507" y="2619664"/>
            <a:ext cx="2222501" cy="3759201"/>
          </a:xfrm>
          <a:prstGeom prst="rect">
            <a:avLst/>
          </a:prstGeom>
          <a:ln w="12700">
            <a:miter lim="400000"/>
          </a:ln>
        </p:spPr>
      </p:pic>
      <p:pic>
        <p:nvPicPr>
          <p:cNvPr id="143" name="Image" descr="Image"/>
          <p:cNvPicPr>
            <a:picLocks noChangeAspect="1"/>
          </p:cNvPicPr>
          <p:nvPr/>
        </p:nvPicPr>
        <p:blipFill>
          <a:blip r:embed="rId3"/>
          <a:stretch>
            <a:fillRect/>
          </a:stretch>
        </p:blipFill>
        <p:spPr>
          <a:xfrm>
            <a:off x="840588" y="1600961"/>
            <a:ext cx="9461501" cy="393701"/>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itle 1"/>
          <p:cNvSpPr txBox="1">
            <a:spLocks noGrp="1"/>
          </p:cNvSpPr>
          <p:nvPr>
            <p:ph type="title"/>
          </p:nvPr>
        </p:nvSpPr>
        <p:spPr>
          <a:xfrm>
            <a:off x="838200" y="1"/>
            <a:ext cx="10515600" cy="990601"/>
          </a:xfrm>
          <a:prstGeom prst="rect">
            <a:avLst/>
          </a:prstGeom>
        </p:spPr>
        <p:txBody>
          <a:bodyPr/>
          <a:lstStyle>
            <a:lvl1pPr>
              <a:defRPr sz="2500" b="1">
                <a:latin typeface="Times New Roman"/>
                <a:ea typeface="Times New Roman"/>
                <a:cs typeface="Times New Roman"/>
                <a:sym typeface="Times New Roman"/>
              </a:defRPr>
            </a:lvl1pPr>
          </a:lstStyle>
          <a:p>
            <a:r>
              <a:t>Question 6</a:t>
            </a:r>
          </a:p>
        </p:txBody>
      </p:sp>
      <p:sp>
        <p:nvSpPr>
          <p:cNvPr id="146" name="Round Diagonal Corner Rectangle 4"/>
          <p:cNvSpPr/>
          <p:nvPr/>
        </p:nvSpPr>
        <p:spPr>
          <a:xfrm>
            <a:off x="130644" y="2268679"/>
            <a:ext cx="206087" cy="446117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434"/>
                </a:lnTo>
                <a:cubicBezTo>
                  <a:pt x="21600" y="21526"/>
                  <a:pt x="19988" y="21600"/>
                  <a:pt x="18000" y="21600"/>
                </a:cubicBezTo>
                <a:lnTo>
                  <a:pt x="0" y="21600"/>
                </a:lnTo>
                <a:lnTo>
                  <a:pt x="0" y="166"/>
                </a:lnTo>
                <a:cubicBezTo>
                  <a:pt x="0" y="74"/>
                  <a:pt x="1612" y="0"/>
                  <a:pt x="3600" y="0"/>
                </a:cubicBezTo>
                <a:close/>
              </a:path>
            </a:pathLst>
          </a:custGeom>
          <a:solidFill>
            <a:srgbClr val="00B0F0"/>
          </a:solidFill>
          <a:ln w="12700">
            <a:solidFill>
              <a:srgbClr val="00B0F0"/>
            </a:solidFill>
            <a:miter/>
          </a:ln>
        </p:spPr>
        <p:txBody>
          <a:bodyPr lIns="45719" rIns="45719" anchor="ctr"/>
          <a:lstStyle/>
          <a:p>
            <a:pPr algn="ctr"/>
            <a:endParaRPr/>
          </a:p>
        </p:txBody>
      </p:sp>
      <p:sp>
        <p:nvSpPr>
          <p:cNvPr id="147" name="Round Diagonal Corner Rectangle 3"/>
          <p:cNvSpPr/>
          <p:nvPr/>
        </p:nvSpPr>
        <p:spPr>
          <a:xfrm>
            <a:off x="130645" y="58879"/>
            <a:ext cx="206088" cy="220980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264"/>
                </a:lnTo>
                <a:cubicBezTo>
                  <a:pt x="21600" y="21450"/>
                  <a:pt x="19988" y="21600"/>
                  <a:pt x="18000" y="21600"/>
                </a:cubicBezTo>
                <a:lnTo>
                  <a:pt x="0" y="21600"/>
                </a:lnTo>
                <a:lnTo>
                  <a:pt x="0" y="336"/>
                </a:lnTo>
                <a:cubicBezTo>
                  <a:pt x="0" y="150"/>
                  <a:pt x="1612" y="0"/>
                  <a:pt x="3600" y="0"/>
                </a:cubicBezTo>
                <a:close/>
              </a:path>
            </a:pathLst>
          </a:custGeom>
          <a:solidFill>
            <a:srgbClr val="0070C0"/>
          </a:solidFill>
          <a:ln w="12700">
            <a:solidFill>
              <a:srgbClr val="0070C0"/>
            </a:solidFill>
            <a:miter/>
          </a:ln>
        </p:spPr>
        <p:txBody>
          <a:bodyPr lIns="45719" rIns="45719" anchor="ctr"/>
          <a:lstStyle/>
          <a:p>
            <a:pPr algn="ctr"/>
            <a:endParaRPr/>
          </a:p>
        </p:txBody>
      </p:sp>
      <p:sp>
        <p:nvSpPr>
          <p:cNvPr id="148" name="Content Placeholder 6"/>
          <p:cNvSpPr txBox="1">
            <a:spLocks noGrp="1"/>
          </p:cNvSpPr>
          <p:nvPr>
            <p:ph type="body" sz="quarter" idx="1"/>
          </p:nvPr>
        </p:nvSpPr>
        <p:spPr>
          <a:xfrm>
            <a:off x="838200" y="790154"/>
            <a:ext cx="10515600" cy="747252"/>
          </a:xfrm>
          <a:prstGeom prst="rect">
            <a:avLst/>
          </a:prstGeom>
        </p:spPr>
        <p:txBody>
          <a:bodyPr/>
          <a:lstStyle/>
          <a:p>
            <a:pPr marL="0" indent="0" defTabSz="566927">
              <a:spcBef>
                <a:spcPts val="600"/>
              </a:spcBef>
              <a:buSzTx/>
              <a:buNone/>
              <a:defRPr sz="1550">
                <a:solidFill>
                  <a:srgbClr val="FF0000"/>
                </a:solidFill>
                <a:latin typeface="Times New Roman"/>
                <a:ea typeface="Times New Roman"/>
                <a:cs typeface="Times New Roman"/>
                <a:sym typeface="Times New Roman"/>
              </a:defRPr>
            </a:pPr>
            <a:r>
              <a:rPr dirty="0">
                <a:solidFill>
                  <a:srgbClr val="000000"/>
                </a:solidFill>
              </a:rPr>
              <a:t>Count the total number of unique customers in January and how many of them came back every month over the entire year in 2011.</a:t>
            </a:r>
          </a:p>
          <a:p>
            <a:pPr marL="0" indent="0" defTabSz="566927">
              <a:spcBef>
                <a:spcPts val="600"/>
              </a:spcBef>
              <a:buSzTx/>
              <a:buNone/>
              <a:defRPr sz="1550">
                <a:solidFill>
                  <a:srgbClr val="FF0000"/>
                </a:solidFill>
                <a:latin typeface="Times New Roman"/>
                <a:ea typeface="Times New Roman"/>
                <a:cs typeface="Times New Roman"/>
                <a:sym typeface="Times New Roman"/>
              </a:defRPr>
            </a:pPr>
            <a:r>
              <a:rPr sz="1488" dirty="0">
                <a:solidFill>
                  <a:srgbClr val="000000"/>
                </a:solidFill>
              </a:rPr>
              <a:t>Code</a:t>
            </a:r>
            <a:r>
              <a:rPr dirty="0">
                <a:solidFill>
                  <a:srgbClr val="000000"/>
                </a:solidFill>
              </a:rPr>
              <a:t>:</a:t>
            </a:r>
          </a:p>
        </p:txBody>
      </p:sp>
      <p:sp>
        <p:nvSpPr>
          <p:cNvPr id="149" name="Output:"/>
          <p:cNvSpPr txBox="1"/>
          <p:nvPr/>
        </p:nvSpPr>
        <p:spPr>
          <a:xfrm>
            <a:off x="843251" y="2428222"/>
            <a:ext cx="1021393" cy="421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000">
                <a:latin typeface="Times New Roman"/>
                <a:ea typeface="Times New Roman"/>
                <a:cs typeface="Times New Roman"/>
                <a:sym typeface="Times New Roman"/>
              </a:defRPr>
            </a:pPr>
            <a:r>
              <a:rPr sz="2400"/>
              <a:t>Output</a:t>
            </a:r>
            <a:r>
              <a:t>:</a:t>
            </a:r>
          </a:p>
        </p:txBody>
      </p:sp>
      <p:pic>
        <p:nvPicPr>
          <p:cNvPr id="150" name="Image" descr="Image"/>
          <p:cNvPicPr>
            <a:picLocks noChangeAspect="1"/>
          </p:cNvPicPr>
          <p:nvPr/>
        </p:nvPicPr>
        <p:blipFill>
          <a:blip r:embed="rId2"/>
          <a:stretch>
            <a:fillRect/>
          </a:stretch>
        </p:blipFill>
        <p:spPr>
          <a:xfrm>
            <a:off x="670972" y="1402934"/>
            <a:ext cx="9660830" cy="921013"/>
          </a:xfrm>
          <a:prstGeom prst="rect">
            <a:avLst/>
          </a:prstGeom>
          <a:ln w="12700">
            <a:miter lim="400000"/>
          </a:ln>
        </p:spPr>
      </p:pic>
      <p:pic>
        <p:nvPicPr>
          <p:cNvPr id="151" name="Image" descr="Image"/>
          <p:cNvPicPr>
            <a:picLocks noChangeAspect="1"/>
          </p:cNvPicPr>
          <p:nvPr/>
        </p:nvPicPr>
        <p:blipFill>
          <a:blip r:embed="rId3"/>
          <a:stretch>
            <a:fillRect/>
          </a:stretch>
        </p:blipFill>
        <p:spPr>
          <a:xfrm>
            <a:off x="773237" y="2953889"/>
            <a:ext cx="3441701" cy="685801"/>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xfrm>
            <a:off x="838200" y="812073"/>
            <a:ext cx="10515600" cy="747252"/>
          </a:xfrm>
          <a:prstGeom prst="rect">
            <a:avLst/>
          </a:prstGeom>
        </p:spPr>
        <p:txBody>
          <a:bodyPr/>
          <a:lstStyle>
            <a:lvl1pPr>
              <a:defRPr sz="2500" b="1">
                <a:latin typeface="Times New Roman"/>
                <a:ea typeface="Times New Roman"/>
                <a:cs typeface="Times New Roman"/>
                <a:sym typeface="Times New Roman"/>
              </a:defRPr>
            </a:lvl1pPr>
          </a:lstStyle>
          <a:p>
            <a:r>
              <a:t>Question 1</a:t>
            </a:r>
          </a:p>
        </p:txBody>
      </p:sp>
      <p:sp>
        <p:nvSpPr>
          <p:cNvPr id="154" name="Round Diagonal Corner Rectangle 4"/>
          <p:cNvSpPr/>
          <p:nvPr/>
        </p:nvSpPr>
        <p:spPr>
          <a:xfrm>
            <a:off x="130644" y="2268679"/>
            <a:ext cx="206087" cy="446117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434"/>
                </a:lnTo>
                <a:cubicBezTo>
                  <a:pt x="21600" y="21526"/>
                  <a:pt x="19988" y="21600"/>
                  <a:pt x="18000" y="21600"/>
                </a:cubicBezTo>
                <a:lnTo>
                  <a:pt x="0" y="21600"/>
                </a:lnTo>
                <a:lnTo>
                  <a:pt x="0" y="166"/>
                </a:lnTo>
                <a:cubicBezTo>
                  <a:pt x="0" y="74"/>
                  <a:pt x="1612" y="0"/>
                  <a:pt x="3600" y="0"/>
                </a:cubicBezTo>
                <a:close/>
              </a:path>
            </a:pathLst>
          </a:custGeom>
          <a:solidFill>
            <a:srgbClr val="00B0F0"/>
          </a:solidFill>
          <a:ln w="12700">
            <a:solidFill>
              <a:srgbClr val="00B0F0"/>
            </a:solidFill>
            <a:miter/>
          </a:ln>
        </p:spPr>
        <p:txBody>
          <a:bodyPr lIns="45719" rIns="45719" anchor="ctr"/>
          <a:lstStyle/>
          <a:p>
            <a:pPr algn="ctr"/>
            <a:endParaRPr/>
          </a:p>
        </p:txBody>
      </p:sp>
      <p:sp>
        <p:nvSpPr>
          <p:cNvPr id="155" name="Round Diagonal Corner Rectangle 3"/>
          <p:cNvSpPr/>
          <p:nvPr/>
        </p:nvSpPr>
        <p:spPr>
          <a:xfrm>
            <a:off x="130645" y="58879"/>
            <a:ext cx="206088" cy="220980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1264"/>
                </a:lnTo>
                <a:cubicBezTo>
                  <a:pt x="21600" y="21450"/>
                  <a:pt x="19988" y="21600"/>
                  <a:pt x="18000" y="21600"/>
                </a:cubicBezTo>
                <a:lnTo>
                  <a:pt x="0" y="21600"/>
                </a:lnTo>
                <a:lnTo>
                  <a:pt x="0" y="336"/>
                </a:lnTo>
                <a:cubicBezTo>
                  <a:pt x="0" y="150"/>
                  <a:pt x="1612" y="0"/>
                  <a:pt x="3600" y="0"/>
                </a:cubicBezTo>
                <a:close/>
              </a:path>
            </a:pathLst>
          </a:custGeom>
          <a:solidFill>
            <a:srgbClr val="0070C0"/>
          </a:solidFill>
          <a:ln w="12700">
            <a:solidFill>
              <a:srgbClr val="0070C0"/>
            </a:solidFill>
            <a:miter/>
          </a:ln>
        </p:spPr>
        <p:txBody>
          <a:bodyPr lIns="45719" rIns="45719" anchor="ctr"/>
          <a:lstStyle/>
          <a:p>
            <a:pPr algn="ctr"/>
            <a:endParaRPr/>
          </a:p>
        </p:txBody>
      </p:sp>
      <p:sp>
        <p:nvSpPr>
          <p:cNvPr id="156" name="Content Placeholder 6"/>
          <p:cNvSpPr txBox="1">
            <a:spLocks noGrp="1"/>
          </p:cNvSpPr>
          <p:nvPr>
            <p:ph type="body" sz="quarter" idx="1"/>
          </p:nvPr>
        </p:nvSpPr>
        <p:spPr>
          <a:xfrm>
            <a:off x="838200" y="1358877"/>
            <a:ext cx="10515600" cy="747252"/>
          </a:xfrm>
          <a:prstGeom prst="rect">
            <a:avLst/>
          </a:prstGeom>
        </p:spPr>
        <p:txBody>
          <a:bodyPr/>
          <a:lstStyle/>
          <a:p>
            <a:pPr marL="0" indent="0" defTabSz="713231">
              <a:spcBef>
                <a:spcPts val="700"/>
              </a:spcBef>
              <a:buSzTx/>
              <a:buNone/>
              <a:defRPr sz="2184">
                <a:latin typeface="Times New Roman"/>
                <a:ea typeface="Times New Roman"/>
                <a:cs typeface="Times New Roman"/>
                <a:sym typeface="Times New Roman"/>
              </a:defRPr>
            </a:pPr>
            <a:r>
              <a:rPr dirty="0"/>
              <a:t>We need to find out the total visits to all restaurants under all alcohol categories available.</a:t>
            </a:r>
          </a:p>
          <a:p>
            <a:pPr marL="0" indent="0" defTabSz="713231">
              <a:spcBef>
                <a:spcPts val="700"/>
              </a:spcBef>
              <a:buSzTx/>
              <a:buNone/>
              <a:defRPr sz="1637">
                <a:latin typeface="Times New Roman"/>
                <a:ea typeface="Times New Roman"/>
                <a:cs typeface="Times New Roman"/>
                <a:sym typeface="Times New Roman"/>
              </a:defRPr>
            </a:pPr>
            <a:r>
              <a:rPr sz="1871" dirty="0"/>
              <a:t>Code</a:t>
            </a:r>
            <a:r>
              <a:rPr dirty="0"/>
              <a:t>:</a:t>
            </a:r>
          </a:p>
        </p:txBody>
      </p:sp>
      <p:sp>
        <p:nvSpPr>
          <p:cNvPr id="157" name="Output:"/>
          <p:cNvSpPr txBox="1"/>
          <p:nvPr/>
        </p:nvSpPr>
        <p:spPr>
          <a:xfrm>
            <a:off x="838200" y="2974686"/>
            <a:ext cx="1021394" cy="421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000">
                <a:latin typeface="Times New Roman"/>
                <a:ea typeface="Times New Roman"/>
                <a:cs typeface="Times New Roman"/>
                <a:sym typeface="Times New Roman"/>
              </a:defRPr>
            </a:pPr>
            <a:r>
              <a:rPr sz="2400" dirty="0"/>
              <a:t>Output</a:t>
            </a:r>
            <a:r>
              <a:rPr dirty="0"/>
              <a:t>:</a:t>
            </a:r>
          </a:p>
        </p:txBody>
      </p:sp>
      <p:sp>
        <p:nvSpPr>
          <p:cNvPr id="158" name="Restaurants"/>
          <p:cNvSpPr txBox="1"/>
          <p:nvPr/>
        </p:nvSpPr>
        <p:spPr>
          <a:xfrm>
            <a:off x="838200" y="389605"/>
            <a:ext cx="3715410"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300">
                <a:latin typeface="Times New Roman"/>
                <a:ea typeface="Times New Roman"/>
                <a:cs typeface="Times New Roman"/>
                <a:sym typeface="Times New Roman"/>
              </a:defRPr>
            </a:lvl1pPr>
          </a:lstStyle>
          <a:p>
            <a:r>
              <a:rPr sz="3200" b="1" dirty="0"/>
              <a:t>Restaurants</a:t>
            </a:r>
          </a:p>
        </p:txBody>
      </p:sp>
      <p:pic>
        <p:nvPicPr>
          <p:cNvPr id="5" name="Picture 4">
            <a:extLst>
              <a:ext uri="{FF2B5EF4-FFF2-40B4-BE49-F238E27FC236}">
                <a16:creationId xmlns:a16="http://schemas.microsoft.com/office/drawing/2014/main" id="{D7D5D598-F6B9-6353-47A2-10A3829E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296" y="2160494"/>
            <a:ext cx="7674761" cy="814192"/>
          </a:xfrm>
          <a:prstGeom prst="rect">
            <a:avLst/>
          </a:prstGeom>
        </p:spPr>
      </p:pic>
      <p:pic>
        <p:nvPicPr>
          <p:cNvPr id="7" name="Picture 6">
            <a:extLst>
              <a:ext uri="{FF2B5EF4-FFF2-40B4-BE49-F238E27FC236}">
                <a16:creationId xmlns:a16="http://schemas.microsoft.com/office/drawing/2014/main" id="{EBCC0C7E-F123-BB51-7858-2F54761C0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895" y="3428999"/>
            <a:ext cx="5618402" cy="2314093"/>
          </a:xfrm>
          <a:prstGeom prst="rect">
            <a:avLst/>
          </a:prstGeom>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608</Words>
  <Application>Microsoft Office PowerPoint</Application>
  <PresentationFormat>Widescreen</PresentationFormat>
  <Paragraphs>87</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Times New Roman</vt:lpstr>
      <vt:lpstr>Office Theme</vt:lpstr>
      <vt:lpstr>PowerPoint Presentation</vt:lpstr>
      <vt:lpstr>Data Set Description</vt:lpstr>
      <vt:lpstr>Question 1</vt:lpstr>
      <vt:lpstr>Question 2</vt:lpstr>
      <vt:lpstr>Question 3</vt:lpstr>
      <vt:lpstr>Question 4</vt:lpstr>
      <vt:lpstr>Question 5</vt:lpstr>
      <vt:lpstr>Question 6</vt:lpstr>
      <vt:lpstr>Question 1</vt:lpstr>
      <vt:lpstr>Question 2</vt:lpstr>
      <vt:lpstr>Question 3</vt:lpstr>
      <vt:lpstr>Question 4</vt:lpstr>
      <vt:lpstr>Question 5</vt:lpstr>
      <vt:lpstr>Question 6</vt:lpstr>
      <vt:lpstr>Question 7</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Sriyogaesh Arthanariswaran</cp:lastModifiedBy>
  <cp:revision>1</cp:revision>
  <dcterms:modified xsi:type="dcterms:W3CDTF">2023-06-18T14:13:32Z</dcterms:modified>
</cp:coreProperties>
</file>